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58" r:id="rId3"/>
    <p:sldId id="282" r:id="rId4"/>
    <p:sldId id="292" r:id="rId5"/>
    <p:sldId id="274" r:id="rId6"/>
    <p:sldId id="283" r:id="rId7"/>
    <p:sldId id="262" r:id="rId8"/>
    <p:sldId id="289" r:id="rId9"/>
    <p:sldId id="291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3ECEF"/>
    <a:srgbClr val="00CC99"/>
    <a:srgbClr val="FFCC66"/>
    <a:srgbClr val="FBF0AB"/>
    <a:srgbClr val="7543A7"/>
    <a:srgbClr val="990000"/>
    <a:srgbClr val="000066"/>
    <a:srgbClr val="33CCCC"/>
    <a:srgbClr val="9942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5" autoAdjust="0"/>
    <p:restoredTop sz="94660"/>
  </p:normalViewPr>
  <p:slideViewPr>
    <p:cSldViewPr>
      <p:cViewPr>
        <p:scale>
          <a:sx n="100" d="100"/>
          <a:sy n="100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ТСШ 7-8 кл</c:v>
                </c:pt>
                <c:pt idx="1">
                  <c:v>ТСШ 9 кл</c:v>
                </c:pt>
                <c:pt idx="2">
                  <c:v>ТСШИ</c:v>
                </c:pt>
                <c:pt idx="3">
                  <c:v>ГСШ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6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</c:ser>
        <c:axId val="59941632"/>
        <c:axId val="59943168"/>
      </c:barChart>
      <c:catAx>
        <c:axId val="59941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59943168"/>
        <c:crosses val="autoZero"/>
        <c:auto val="1"/>
        <c:lblAlgn val="ctr"/>
        <c:lblOffset val="100"/>
      </c:catAx>
      <c:valAx>
        <c:axId val="59943168"/>
        <c:scaling>
          <c:orientation val="minMax"/>
        </c:scaling>
        <c:axPos val="l"/>
        <c:majorGridlines/>
        <c:numFmt formatCode="General" sourceLinked="1"/>
        <c:tickLblPos val="nextTo"/>
        <c:crossAx val="5994163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F09D9-DAAF-4369-8FF6-D1E1C8EACA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C886D-61C3-4A70-8078-4145E364C1A9}">
      <dgm:prSet phldrT="[Текст]" custT="1"/>
      <dgm:spPr/>
      <dgm:t>
        <a:bodyPr/>
        <a:lstStyle/>
        <a:p>
          <a:r>
            <a:rPr lang="ru-RU" sz="2000" dirty="0" smtClean="0"/>
            <a:t>Выступает с инициативой</a:t>
          </a:r>
          <a:r>
            <a:rPr lang="ru-RU" sz="2000" b="1" dirty="0" smtClean="0"/>
            <a:t> </a:t>
          </a:r>
          <a:r>
            <a:rPr lang="ru-RU" sz="2000" dirty="0" smtClean="0"/>
            <a:t>осуществления просветительской деятельности в области предпринимательства</a:t>
          </a:r>
          <a:endParaRPr lang="ru-RU" sz="2000" dirty="0"/>
        </a:p>
      </dgm:t>
    </dgm:pt>
    <dgm:pt modelId="{DFBE42C6-942E-45C7-B250-844F31AD58C5}" type="parTrans" cxnId="{C25A72F0-5965-4D0A-B006-7FEEE6EA2BC1}">
      <dgm:prSet/>
      <dgm:spPr/>
      <dgm:t>
        <a:bodyPr/>
        <a:lstStyle/>
        <a:p>
          <a:endParaRPr lang="ru-RU"/>
        </a:p>
      </dgm:t>
    </dgm:pt>
    <dgm:pt modelId="{942E5AE4-214E-43A1-94CB-FCDF919A02E4}" type="sibTrans" cxnId="{C25A72F0-5965-4D0A-B006-7FEEE6EA2BC1}">
      <dgm:prSet/>
      <dgm:spPr/>
      <dgm:t>
        <a:bodyPr/>
        <a:lstStyle/>
        <a:p>
          <a:endParaRPr lang="ru-RU"/>
        </a:p>
      </dgm:t>
    </dgm:pt>
    <dgm:pt modelId="{D4EE3A1C-2623-47C8-A88C-F1A17F89BB97}">
      <dgm:prSet phldrT="[Текст]" custT="1"/>
      <dgm:spPr/>
      <dgm:t>
        <a:bodyPr/>
        <a:lstStyle/>
        <a:p>
          <a:r>
            <a:rPr lang="ru-RU" sz="1800" dirty="0" smtClean="0"/>
            <a:t>Привлекает для проведения семинаров, тренингов наиболее опытных и квалифицированных преподавателей и специалистов,  имеющих не только глубокие теоретические знания в области предпринимательства, но и собственный серьезный опыт их применения на практике (собственный бизнес)</a:t>
          </a:r>
        </a:p>
      </dgm:t>
    </dgm:pt>
    <dgm:pt modelId="{8712A8C1-CECB-4EE5-B187-1C44F5156A5C}" type="parTrans" cxnId="{45EDED50-477B-4E13-931E-45BA5481E966}">
      <dgm:prSet/>
      <dgm:spPr/>
      <dgm:t>
        <a:bodyPr/>
        <a:lstStyle/>
        <a:p>
          <a:endParaRPr lang="ru-RU"/>
        </a:p>
      </dgm:t>
    </dgm:pt>
    <dgm:pt modelId="{D69458FB-8858-4120-B04D-F67176B7C234}" type="sibTrans" cxnId="{45EDED50-477B-4E13-931E-45BA5481E966}">
      <dgm:prSet/>
      <dgm:spPr/>
      <dgm:t>
        <a:bodyPr/>
        <a:lstStyle/>
        <a:p>
          <a:endParaRPr lang="ru-RU"/>
        </a:p>
      </dgm:t>
    </dgm:pt>
    <dgm:pt modelId="{D36D2BB7-6153-47B0-BAB5-5E6EA825AF3B}">
      <dgm:prSet phldrT="[Текст]" custT="1"/>
      <dgm:spPr/>
      <dgm:t>
        <a:bodyPr/>
        <a:lstStyle/>
        <a:p>
          <a:r>
            <a:rPr lang="ru-RU" sz="2000" dirty="0" smtClean="0"/>
            <a:t>Формирует планы проведения серий семинаров и других мероприятий в рамках просветительской деятельности</a:t>
          </a:r>
        </a:p>
      </dgm:t>
    </dgm:pt>
    <dgm:pt modelId="{74A6B338-DFD6-46E3-9025-070E5DE88CCC}" type="parTrans" cxnId="{5D91BF79-98D0-47CE-97EB-61106AA9F5EC}">
      <dgm:prSet/>
      <dgm:spPr/>
      <dgm:t>
        <a:bodyPr/>
        <a:lstStyle/>
        <a:p>
          <a:endParaRPr lang="ru-RU"/>
        </a:p>
      </dgm:t>
    </dgm:pt>
    <dgm:pt modelId="{B01CB025-2CCC-44E5-A55D-11FDB2B61920}" type="sibTrans" cxnId="{5D91BF79-98D0-47CE-97EB-61106AA9F5EC}">
      <dgm:prSet/>
      <dgm:spPr/>
      <dgm:t>
        <a:bodyPr/>
        <a:lstStyle/>
        <a:p>
          <a:endParaRPr lang="ru-RU"/>
        </a:p>
      </dgm:t>
    </dgm:pt>
    <dgm:pt modelId="{D639E52D-2C52-4F01-B497-C5CBD7588B4B}">
      <dgm:prSet custT="1"/>
      <dgm:spPr/>
      <dgm:t>
        <a:bodyPr/>
        <a:lstStyle/>
        <a:p>
          <a:r>
            <a:rPr lang="ru-RU" sz="2000" dirty="0" smtClean="0"/>
            <a:t>Осуществляет координацию проведения мероприятий на базе Бизнес - инкубатора</a:t>
          </a:r>
        </a:p>
      </dgm:t>
    </dgm:pt>
    <dgm:pt modelId="{66D9D79A-5973-4390-AF39-24BFF9A2BE05}" type="parTrans" cxnId="{66AE211F-8A5F-47E8-9F3C-41EE5B00FFDD}">
      <dgm:prSet/>
      <dgm:spPr/>
      <dgm:t>
        <a:bodyPr/>
        <a:lstStyle/>
        <a:p>
          <a:endParaRPr lang="ru-RU"/>
        </a:p>
      </dgm:t>
    </dgm:pt>
    <dgm:pt modelId="{E65CE696-1467-4C1A-B7F9-4BE9E249E384}" type="sibTrans" cxnId="{66AE211F-8A5F-47E8-9F3C-41EE5B00FFDD}">
      <dgm:prSet/>
      <dgm:spPr/>
      <dgm:t>
        <a:bodyPr/>
        <a:lstStyle/>
        <a:p>
          <a:endParaRPr lang="ru-RU"/>
        </a:p>
      </dgm:t>
    </dgm:pt>
    <dgm:pt modelId="{D48C7642-CA18-408D-96F0-4EC96DFEED7A}" type="pres">
      <dgm:prSet presAssocID="{BC0F09D9-DAAF-4369-8FF6-D1E1C8EACA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BC960-5A84-44DD-8DBC-827B824EBB29}" type="pres">
      <dgm:prSet presAssocID="{772C886D-61C3-4A70-8078-4145E364C1A9}" presName="parentLin" presStyleCnt="0"/>
      <dgm:spPr/>
    </dgm:pt>
    <dgm:pt modelId="{78E5DAB0-D463-4692-B1B1-DED9F43EBE5F}" type="pres">
      <dgm:prSet presAssocID="{772C886D-61C3-4A70-8078-4145E364C1A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5524FA3-C480-49C2-9C9A-CE906A183949}" type="pres">
      <dgm:prSet presAssocID="{772C886D-61C3-4A70-8078-4145E364C1A9}" presName="parentText" presStyleLbl="node1" presStyleIdx="0" presStyleCnt="4" custScaleX="150037" custScaleY="140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4EE89-FD11-471A-8B8F-BE55018DE119}" type="pres">
      <dgm:prSet presAssocID="{772C886D-61C3-4A70-8078-4145E364C1A9}" presName="negativeSpace" presStyleCnt="0"/>
      <dgm:spPr/>
    </dgm:pt>
    <dgm:pt modelId="{C19EA366-E0A0-441E-A47F-2396ACEEF815}" type="pres">
      <dgm:prSet presAssocID="{772C886D-61C3-4A70-8078-4145E364C1A9}" presName="childText" presStyleLbl="conFgAcc1" presStyleIdx="0" presStyleCnt="4">
        <dgm:presLayoutVars>
          <dgm:bulletEnabled val="1"/>
        </dgm:presLayoutVars>
      </dgm:prSet>
      <dgm:spPr/>
    </dgm:pt>
    <dgm:pt modelId="{FB1E03A3-09C9-4649-9BB2-EDB0AAAAEC4E}" type="pres">
      <dgm:prSet presAssocID="{942E5AE4-214E-43A1-94CB-FCDF919A02E4}" presName="spaceBetweenRectangles" presStyleCnt="0"/>
      <dgm:spPr/>
    </dgm:pt>
    <dgm:pt modelId="{F5639E0C-C872-4BF7-8E02-845DC0C80174}" type="pres">
      <dgm:prSet presAssocID="{D4EE3A1C-2623-47C8-A88C-F1A17F89BB97}" presName="parentLin" presStyleCnt="0"/>
      <dgm:spPr/>
    </dgm:pt>
    <dgm:pt modelId="{AC518652-8570-42B5-930F-E1012AF2E518}" type="pres">
      <dgm:prSet presAssocID="{D4EE3A1C-2623-47C8-A88C-F1A17F89BB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0394A7A-AA9B-44FC-B3A7-0F27DDB9A2D6}" type="pres">
      <dgm:prSet presAssocID="{D4EE3A1C-2623-47C8-A88C-F1A17F89BB97}" presName="parentText" presStyleLbl="node1" presStyleIdx="1" presStyleCnt="4" custScaleX="150037" custScaleY="263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F35D2-AAD7-409F-847C-8A1CE34F1E8A}" type="pres">
      <dgm:prSet presAssocID="{D4EE3A1C-2623-47C8-A88C-F1A17F89BB97}" presName="negativeSpace" presStyleCnt="0"/>
      <dgm:spPr/>
    </dgm:pt>
    <dgm:pt modelId="{F05DBCB6-3098-4084-A61A-37B628F4E138}" type="pres">
      <dgm:prSet presAssocID="{D4EE3A1C-2623-47C8-A88C-F1A17F89BB97}" presName="childText" presStyleLbl="conFgAcc1" presStyleIdx="1" presStyleCnt="4">
        <dgm:presLayoutVars>
          <dgm:bulletEnabled val="1"/>
        </dgm:presLayoutVars>
      </dgm:prSet>
      <dgm:spPr/>
    </dgm:pt>
    <dgm:pt modelId="{95622D6C-33DB-4A9D-8E7F-35DEAE482403}" type="pres">
      <dgm:prSet presAssocID="{D69458FB-8858-4120-B04D-F67176B7C234}" presName="spaceBetweenRectangles" presStyleCnt="0"/>
      <dgm:spPr/>
    </dgm:pt>
    <dgm:pt modelId="{C0138D5E-4BA0-43CD-AEDE-88B12782A482}" type="pres">
      <dgm:prSet presAssocID="{D36D2BB7-6153-47B0-BAB5-5E6EA825AF3B}" presName="parentLin" presStyleCnt="0"/>
      <dgm:spPr/>
    </dgm:pt>
    <dgm:pt modelId="{53DD016A-68BD-4281-A824-792587F8BD4D}" type="pres">
      <dgm:prSet presAssocID="{D36D2BB7-6153-47B0-BAB5-5E6EA825AF3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633D181-B2FB-4CFB-AB73-5D69456E1426}" type="pres">
      <dgm:prSet presAssocID="{D36D2BB7-6153-47B0-BAB5-5E6EA825AF3B}" presName="parentText" presStyleLbl="node1" presStyleIdx="2" presStyleCnt="4" custScaleX="142857" custLinFactNeighborX="-969" custLinFactNeighborY="20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A184A-2CAD-4837-B34E-FEAD2AC25201}" type="pres">
      <dgm:prSet presAssocID="{D36D2BB7-6153-47B0-BAB5-5E6EA825AF3B}" presName="negativeSpace" presStyleCnt="0"/>
      <dgm:spPr/>
    </dgm:pt>
    <dgm:pt modelId="{A3AE0B94-F651-4980-9A4B-3E396B943328}" type="pres">
      <dgm:prSet presAssocID="{D36D2BB7-6153-47B0-BAB5-5E6EA825AF3B}" presName="childText" presStyleLbl="conFgAcc1" presStyleIdx="2" presStyleCnt="4">
        <dgm:presLayoutVars>
          <dgm:bulletEnabled val="1"/>
        </dgm:presLayoutVars>
      </dgm:prSet>
      <dgm:spPr/>
    </dgm:pt>
    <dgm:pt modelId="{CFF04834-A7EA-4118-AC45-6232AEE14EF3}" type="pres">
      <dgm:prSet presAssocID="{B01CB025-2CCC-44E5-A55D-11FDB2B61920}" presName="spaceBetweenRectangles" presStyleCnt="0"/>
      <dgm:spPr/>
    </dgm:pt>
    <dgm:pt modelId="{66884117-6849-409A-A270-B3FAD5AA3225}" type="pres">
      <dgm:prSet presAssocID="{D639E52D-2C52-4F01-B497-C5CBD7588B4B}" presName="parentLin" presStyleCnt="0"/>
      <dgm:spPr/>
    </dgm:pt>
    <dgm:pt modelId="{649BA33C-C799-467E-86B7-B165D093C200}" type="pres">
      <dgm:prSet presAssocID="{D639E52D-2C52-4F01-B497-C5CBD7588B4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32BAEC9-DA85-4D2A-B518-C36D92783E02}" type="pres">
      <dgm:prSet presAssocID="{D639E52D-2C52-4F01-B497-C5CBD7588B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D1827-D67D-46D6-BE4C-9664EFC895FE}" type="pres">
      <dgm:prSet presAssocID="{D639E52D-2C52-4F01-B497-C5CBD7588B4B}" presName="negativeSpace" presStyleCnt="0"/>
      <dgm:spPr/>
    </dgm:pt>
    <dgm:pt modelId="{B972DC28-59E2-4053-8885-4F31C4C7D6C4}" type="pres">
      <dgm:prSet presAssocID="{D639E52D-2C52-4F01-B497-C5CBD7588B4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6AE211F-8A5F-47E8-9F3C-41EE5B00FFDD}" srcId="{BC0F09D9-DAAF-4369-8FF6-D1E1C8EACA7A}" destId="{D639E52D-2C52-4F01-B497-C5CBD7588B4B}" srcOrd="3" destOrd="0" parTransId="{66D9D79A-5973-4390-AF39-24BFF9A2BE05}" sibTransId="{E65CE696-1467-4C1A-B7F9-4BE9E249E384}"/>
    <dgm:cxn modelId="{0E76D47C-1948-4183-B6C2-D0CEE6CAFF49}" type="presOf" srcId="{D36D2BB7-6153-47B0-BAB5-5E6EA825AF3B}" destId="{F633D181-B2FB-4CFB-AB73-5D69456E1426}" srcOrd="1" destOrd="0" presId="urn:microsoft.com/office/officeart/2005/8/layout/list1"/>
    <dgm:cxn modelId="{0F7CF0D6-7605-4E48-BF0C-5AC31B25DF54}" type="presOf" srcId="{772C886D-61C3-4A70-8078-4145E364C1A9}" destId="{55524FA3-C480-49C2-9C9A-CE906A183949}" srcOrd="1" destOrd="0" presId="urn:microsoft.com/office/officeart/2005/8/layout/list1"/>
    <dgm:cxn modelId="{97C7DF6E-1A69-4258-B3D9-F8242051170A}" type="presOf" srcId="{772C886D-61C3-4A70-8078-4145E364C1A9}" destId="{78E5DAB0-D463-4692-B1B1-DED9F43EBE5F}" srcOrd="0" destOrd="0" presId="urn:microsoft.com/office/officeart/2005/8/layout/list1"/>
    <dgm:cxn modelId="{47098960-8D7A-4197-820B-2CC9D7C7507B}" type="presOf" srcId="{D36D2BB7-6153-47B0-BAB5-5E6EA825AF3B}" destId="{53DD016A-68BD-4281-A824-792587F8BD4D}" srcOrd="0" destOrd="0" presId="urn:microsoft.com/office/officeart/2005/8/layout/list1"/>
    <dgm:cxn modelId="{5D91BF79-98D0-47CE-97EB-61106AA9F5EC}" srcId="{BC0F09D9-DAAF-4369-8FF6-D1E1C8EACA7A}" destId="{D36D2BB7-6153-47B0-BAB5-5E6EA825AF3B}" srcOrd="2" destOrd="0" parTransId="{74A6B338-DFD6-46E3-9025-070E5DE88CCC}" sibTransId="{B01CB025-2CCC-44E5-A55D-11FDB2B61920}"/>
    <dgm:cxn modelId="{58DBC7B7-16F4-4DEB-B78B-DFD4E4C87129}" type="presOf" srcId="{D4EE3A1C-2623-47C8-A88C-F1A17F89BB97}" destId="{90394A7A-AA9B-44FC-B3A7-0F27DDB9A2D6}" srcOrd="1" destOrd="0" presId="urn:microsoft.com/office/officeart/2005/8/layout/list1"/>
    <dgm:cxn modelId="{45EDED50-477B-4E13-931E-45BA5481E966}" srcId="{BC0F09D9-DAAF-4369-8FF6-D1E1C8EACA7A}" destId="{D4EE3A1C-2623-47C8-A88C-F1A17F89BB97}" srcOrd="1" destOrd="0" parTransId="{8712A8C1-CECB-4EE5-B187-1C44F5156A5C}" sibTransId="{D69458FB-8858-4120-B04D-F67176B7C234}"/>
    <dgm:cxn modelId="{2A08DC84-D6C4-4EE8-ABB6-58741B6D788A}" type="presOf" srcId="{D4EE3A1C-2623-47C8-A88C-F1A17F89BB97}" destId="{AC518652-8570-42B5-930F-E1012AF2E518}" srcOrd="0" destOrd="0" presId="urn:microsoft.com/office/officeart/2005/8/layout/list1"/>
    <dgm:cxn modelId="{E5BEEEA3-1546-43D1-86CC-7E3C7E004BEE}" type="presOf" srcId="{D639E52D-2C52-4F01-B497-C5CBD7588B4B}" destId="{D32BAEC9-DA85-4D2A-B518-C36D92783E02}" srcOrd="1" destOrd="0" presId="urn:microsoft.com/office/officeart/2005/8/layout/list1"/>
    <dgm:cxn modelId="{107C085B-DFBC-455F-99FC-55318C55B2CA}" type="presOf" srcId="{BC0F09D9-DAAF-4369-8FF6-D1E1C8EACA7A}" destId="{D48C7642-CA18-408D-96F0-4EC96DFEED7A}" srcOrd="0" destOrd="0" presId="urn:microsoft.com/office/officeart/2005/8/layout/list1"/>
    <dgm:cxn modelId="{C25A72F0-5965-4D0A-B006-7FEEE6EA2BC1}" srcId="{BC0F09D9-DAAF-4369-8FF6-D1E1C8EACA7A}" destId="{772C886D-61C3-4A70-8078-4145E364C1A9}" srcOrd="0" destOrd="0" parTransId="{DFBE42C6-942E-45C7-B250-844F31AD58C5}" sibTransId="{942E5AE4-214E-43A1-94CB-FCDF919A02E4}"/>
    <dgm:cxn modelId="{D157BB6A-1903-444C-AE73-564546F0DDBE}" type="presOf" srcId="{D639E52D-2C52-4F01-B497-C5CBD7588B4B}" destId="{649BA33C-C799-467E-86B7-B165D093C200}" srcOrd="0" destOrd="0" presId="urn:microsoft.com/office/officeart/2005/8/layout/list1"/>
    <dgm:cxn modelId="{38494D03-9E94-4AF1-ADC1-9B1160D18546}" type="presParOf" srcId="{D48C7642-CA18-408D-96F0-4EC96DFEED7A}" destId="{A9ABC960-5A84-44DD-8DBC-827B824EBB29}" srcOrd="0" destOrd="0" presId="urn:microsoft.com/office/officeart/2005/8/layout/list1"/>
    <dgm:cxn modelId="{28A8FF7E-F6FE-4558-9158-698A3A957C56}" type="presParOf" srcId="{A9ABC960-5A84-44DD-8DBC-827B824EBB29}" destId="{78E5DAB0-D463-4692-B1B1-DED9F43EBE5F}" srcOrd="0" destOrd="0" presId="urn:microsoft.com/office/officeart/2005/8/layout/list1"/>
    <dgm:cxn modelId="{B72593AC-069D-485D-A22F-2F0B22C5F395}" type="presParOf" srcId="{A9ABC960-5A84-44DD-8DBC-827B824EBB29}" destId="{55524FA3-C480-49C2-9C9A-CE906A183949}" srcOrd="1" destOrd="0" presId="urn:microsoft.com/office/officeart/2005/8/layout/list1"/>
    <dgm:cxn modelId="{301E614F-54E0-4CD7-909B-8F5F35D8F0C3}" type="presParOf" srcId="{D48C7642-CA18-408D-96F0-4EC96DFEED7A}" destId="{47D4EE89-FD11-471A-8B8F-BE55018DE119}" srcOrd="1" destOrd="0" presId="urn:microsoft.com/office/officeart/2005/8/layout/list1"/>
    <dgm:cxn modelId="{E3C860E6-492A-4A4D-A2CC-42C3C2BBCFA6}" type="presParOf" srcId="{D48C7642-CA18-408D-96F0-4EC96DFEED7A}" destId="{C19EA366-E0A0-441E-A47F-2396ACEEF815}" srcOrd="2" destOrd="0" presId="urn:microsoft.com/office/officeart/2005/8/layout/list1"/>
    <dgm:cxn modelId="{514D4BAB-7F48-419B-9A69-44E727382B12}" type="presParOf" srcId="{D48C7642-CA18-408D-96F0-4EC96DFEED7A}" destId="{FB1E03A3-09C9-4649-9BB2-EDB0AAAAEC4E}" srcOrd="3" destOrd="0" presId="urn:microsoft.com/office/officeart/2005/8/layout/list1"/>
    <dgm:cxn modelId="{5AAF896E-B950-4904-88E7-BAF7F939EB77}" type="presParOf" srcId="{D48C7642-CA18-408D-96F0-4EC96DFEED7A}" destId="{F5639E0C-C872-4BF7-8E02-845DC0C80174}" srcOrd="4" destOrd="0" presId="urn:microsoft.com/office/officeart/2005/8/layout/list1"/>
    <dgm:cxn modelId="{2C8C0751-1B86-4C6B-AA2A-7F12C7F97CA4}" type="presParOf" srcId="{F5639E0C-C872-4BF7-8E02-845DC0C80174}" destId="{AC518652-8570-42B5-930F-E1012AF2E518}" srcOrd="0" destOrd="0" presId="urn:microsoft.com/office/officeart/2005/8/layout/list1"/>
    <dgm:cxn modelId="{7B4D15DE-96A1-48D3-9233-B7E5AB7867AA}" type="presParOf" srcId="{F5639E0C-C872-4BF7-8E02-845DC0C80174}" destId="{90394A7A-AA9B-44FC-B3A7-0F27DDB9A2D6}" srcOrd="1" destOrd="0" presId="urn:microsoft.com/office/officeart/2005/8/layout/list1"/>
    <dgm:cxn modelId="{D30D8BFB-F59E-4854-87D3-C46DC1E9FC7C}" type="presParOf" srcId="{D48C7642-CA18-408D-96F0-4EC96DFEED7A}" destId="{DC0F35D2-AAD7-409F-847C-8A1CE34F1E8A}" srcOrd="5" destOrd="0" presId="urn:microsoft.com/office/officeart/2005/8/layout/list1"/>
    <dgm:cxn modelId="{CF99A350-DC78-49CF-822B-6760BBA23159}" type="presParOf" srcId="{D48C7642-CA18-408D-96F0-4EC96DFEED7A}" destId="{F05DBCB6-3098-4084-A61A-37B628F4E138}" srcOrd="6" destOrd="0" presId="urn:microsoft.com/office/officeart/2005/8/layout/list1"/>
    <dgm:cxn modelId="{B26F0C62-868E-4376-AD54-118F941D2FAC}" type="presParOf" srcId="{D48C7642-CA18-408D-96F0-4EC96DFEED7A}" destId="{95622D6C-33DB-4A9D-8E7F-35DEAE482403}" srcOrd="7" destOrd="0" presId="urn:microsoft.com/office/officeart/2005/8/layout/list1"/>
    <dgm:cxn modelId="{BC28F280-729E-4C3F-A81D-25B669D667C0}" type="presParOf" srcId="{D48C7642-CA18-408D-96F0-4EC96DFEED7A}" destId="{C0138D5E-4BA0-43CD-AEDE-88B12782A482}" srcOrd="8" destOrd="0" presId="urn:microsoft.com/office/officeart/2005/8/layout/list1"/>
    <dgm:cxn modelId="{066B1FBD-E2B9-46E1-9FBE-05D0EABFC908}" type="presParOf" srcId="{C0138D5E-4BA0-43CD-AEDE-88B12782A482}" destId="{53DD016A-68BD-4281-A824-792587F8BD4D}" srcOrd="0" destOrd="0" presId="urn:microsoft.com/office/officeart/2005/8/layout/list1"/>
    <dgm:cxn modelId="{09437BA4-672C-4B68-B9A7-0E509A114BAB}" type="presParOf" srcId="{C0138D5E-4BA0-43CD-AEDE-88B12782A482}" destId="{F633D181-B2FB-4CFB-AB73-5D69456E1426}" srcOrd="1" destOrd="0" presId="urn:microsoft.com/office/officeart/2005/8/layout/list1"/>
    <dgm:cxn modelId="{ABB7C212-6ACA-46FA-A7E5-5465F955411D}" type="presParOf" srcId="{D48C7642-CA18-408D-96F0-4EC96DFEED7A}" destId="{4CDA184A-2CAD-4837-B34E-FEAD2AC25201}" srcOrd="9" destOrd="0" presId="urn:microsoft.com/office/officeart/2005/8/layout/list1"/>
    <dgm:cxn modelId="{91F59425-87F7-49BD-87C8-E05B4D998604}" type="presParOf" srcId="{D48C7642-CA18-408D-96F0-4EC96DFEED7A}" destId="{A3AE0B94-F651-4980-9A4B-3E396B943328}" srcOrd="10" destOrd="0" presId="urn:microsoft.com/office/officeart/2005/8/layout/list1"/>
    <dgm:cxn modelId="{040715C5-29AC-4492-B5A2-0F9C47FB1739}" type="presParOf" srcId="{D48C7642-CA18-408D-96F0-4EC96DFEED7A}" destId="{CFF04834-A7EA-4118-AC45-6232AEE14EF3}" srcOrd="11" destOrd="0" presId="urn:microsoft.com/office/officeart/2005/8/layout/list1"/>
    <dgm:cxn modelId="{A1968049-546F-4B4F-872F-C3F9A5F2C136}" type="presParOf" srcId="{D48C7642-CA18-408D-96F0-4EC96DFEED7A}" destId="{66884117-6849-409A-A270-B3FAD5AA3225}" srcOrd="12" destOrd="0" presId="urn:microsoft.com/office/officeart/2005/8/layout/list1"/>
    <dgm:cxn modelId="{1A2D8C4A-81F1-4EDE-9CB8-132008C28B67}" type="presParOf" srcId="{66884117-6849-409A-A270-B3FAD5AA3225}" destId="{649BA33C-C799-467E-86B7-B165D093C200}" srcOrd="0" destOrd="0" presId="urn:microsoft.com/office/officeart/2005/8/layout/list1"/>
    <dgm:cxn modelId="{1BE9785C-1E39-4B61-B50F-5EB34E4BEC01}" type="presParOf" srcId="{66884117-6849-409A-A270-B3FAD5AA3225}" destId="{D32BAEC9-DA85-4D2A-B518-C36D92783E02}" srcOrd="1" destOrd="0" presId="urn:microsoft.com/office/officeart/2005/8/layout/list1"/>
    <dgm:cxn modelId="{A4B7F69A-0D8F-4707-B968-000B2E694A90}" type="presParOf" srcId="{D48C7642-CA18-408D-96F0-4EC96DFEED7A}" destId="{5D1D1827-D67D-46D6-BE4C-9664EFC895FE}" srcOrd="13" destOrd="0" presId="urn:microsoft.com/office/officeart/2005/8/layout/list1"/>
    <dgm:cxn modelId="{9C88AE85-3A33-4369-82D3-CDFD83F93817}" type="presParOf" srcId="{D48C7642-CA18-408D-96F0-4EC96DFEED7A}" destId="{B972DC28-59E2-4053-8885-4F31C4C7D6C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988AD-E0E7-4BB4-8DD8-7F806DF66B38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D920682-1224-4807-BAC6-140F363BC11C}">
      <dgm:prSet phldrT="[Текст]"/>
      <dgm:spPr/>
      <dgm:t>
        <a:bodyPr/>
        <a:lstStyle/>
        <a:p>
          <a:endParaRPr lang="ru-RU" dirty="0"/>
        </a:p>
      </dgm:t>
    </dgm:pt>
    <dgm:pt modelId="{33FDD972-5B91-4337-9770-0118002DBA06}" type="parTrans" cxnId="{0ED5B4A2-A907-4145-BA03-8C94916FE4D5}">
      <dgm:prSet/>
      <dgm:spPr/>
      <dgm:t>
        <a:bodyPr/>
        <a:lstStyle/>
        <a:p>
          <a:endParaRPr lang="ru-RU"/>
        </a:p>
      </dgm:t>
    </dgm:pt>
    <dgm:pt modelId="{69E671A7-C597-4CCC-B698-20695803659B}" type="sibTrans" cxnId="{0ED5B4A2-A907-4145-BA03-8C94916FE4D5}">
      <dgm:prSet/>
      <dgm:spPr/>
      <dgm:t>
        <a:bodyPr/>
        <a:lstStyle/>
        <a:p>
          <a:endParaRPr lang="ru-RU"/>
        </a:p>
      </dgm:t>
    </dgm:pt>
    <dgm:pt modelId="{A5A9E6AA-D996-4AEE-B37B-131180AAD96B}">
      <dgm:prSet phldrT="[Текст]" custT="1"/>
      <dgm:spPr/>
      <dgm:t>
        <a:bodyPr/>
        <a:lstStyle/>
        <a:p>
          <a:r>
            <a:rPr lang="ru-RU" sz="900" b="1" i="0" dirty="0" smtClean="0"/>
            <a:t>«Финансовая грамотность»</a:t>
          </a:r>
        </a:p>
        <a:p>
          <a:r>
            <a:rPr lang="ru-RU" sz="800" b="0" i="0" dirty="0" smtClean="0"/>
            <a:t>знания в области финансов, банковских услуг, ценных бумаг и налогообложения навыки управления личными финансами</a:t>
          </a:r>
          <a:endParaRPr lang="ru-RU" sz="800" b="1" dirty="0">
            <a:solidFill>
              <a:srgbClr val="002060"/>
            </a:solidFill>
          </a:endParaRPr>
        </a:p>
      </dgm:t>
    </dgm:pt>
    <dgm:pt modelId="{D78DC230-CA34-4BC1-841F-E46016A2CC99}" type="parTrans" cxnId="{70E3B4E4-D10C-47D8-AFDF-C93BE48488F8}">
      <dgm:prSet/>
      <dgm:spPr/>
      <dgm:t>
        <a:bodyPr/>
        <a:lstStyle/>
        <a:p>
          <a:endParaRPr lang="ru-RU"/>
        </a:p>
      </dgm:t>
    </dgm:pt>
    <dgm:pt modelId="{16B4C7FA-B003-4AAD-922C-AF9680BCABBA}" type="sibTrans" cxnId="{70E3B4E4-D10C-47D8-AFDF-C93BE48488F8}">
      <dgm:prSet/>
      <dgm:spPr/>
      <dgm:t>
        <a:bodyPr/>
        <a:lstStyle/>
        <a:p>
          <a:endParaRPr lang="ru-RU"/>
        </a:p>
      </dgm:t>
    </dgm:pt>
    <dgm:pt modelId="{08A2B641-65E3-45C0-9916-E8169008BDAD}">
      <dgm:prSet phldrT="[Текст]"/>
      <dgm:spPr/>
      <dgm:t>
        <a:bodyPr/>
        <a:lstStyle/>
        <a:p>
          <a:r>
            <a:rPr lang="ru-RU" b="1" i="0" dirty="0" smtClean="0"/>
            <a:t>«ТРИЗ и развитие </a:t>
          </a:r>
          <a:r>
            <a:rPr lang="ru-RU" b="1" i="0" dirty="0" err="1" smtClean="0"/>
            <a:t>креативности</a:t>
          </a:r>
          <a:r>
            <a:rPr lang="ru-RU" b="1" i="0" dirty="0" smtClean="0"/>
            <a:t>»</a:t>
          </a:r>
        </a:p>
        <a:p>
          <a:r>
            <a:rPr lang="ru-RU" b="1" i="0" dirty="0" smtClean="0"/>
            <a:t>Навыки </a:t>
          </a:r>
          <a:r>
            <a:rPr lang="ru-RU" b="0" i="0" dirty="0" smtClean="0"/>
            <a:t>планирования  и творческой работы</a:t>
          </a:r>
        </a:p>
        <a:p>
          <a:endParaRPr lang="ru-RU" b="1" i="0" dirty="0" smtClean="0"/>
        </a:p>
        <a:p>
          <a:endParaRPr lang="ru-RU" dirty="0">
            <a:solidFill>
              <a:srgbClr val="002060"/>
            </a:solidFill>
          </a:endParaRPr>
        </a:p>
      </dgm:t>
    </dgm:pt>
    <dgm:pt modelId="{41BAD9B5-DBA9-4185-82FA-ADF1392A0CA9}" type="parTrans" cxnId="{F6F20FC6-DA42-420B-B248-0A47CE1C76F4}">
      <dgm:prSet/>
      <dgm:spPr/>
      <dgm:t>
        <a:bodyPr/>
        <a:lstStyle/>
        <a:p>
          <a:endParaRPr lang="ru-RU"/>
        </a:p>
      </dgm:t>
    </dgm:pt>
    <dgm:pt modelId="{F22828B5-3196-432D-B944-4603A3161469}" type="sibTrans" cxnId="{F6F20FC6-DA42-420B-B248-0A47CE1C76F4}">
      <dgm:prSet/>
      <dgm:spPr/>
      <dgm:t>
        <a:bodyPr/>
        <a:lstStyle/>
        <a:p>
          <a:endParaRPr lang="ru-RU"/>
        </a:p>
      </dgm:t>
    </dgm:pt>
    <dgm:pt modelId="{85318845-CA37-4CC9-9839-6AFD4403C404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2060"/>
              </a:solidFill>
            </a:rPr>
            <a:t>Самоменеджмент</a:t>
          </a:r>
          <a:endParaRPr lang="ru-RU" b="1" dirty="0" smtClean="0">
            <a:solidFill>
              <a:srgbClr val="002060"/>
            </a:solidFill>
          </a:endParaRPr>
        </a:p>
        <a:p>
          <a:r>
            <a:rPr lang="ru-RU" b="1" dirty="0" smtClean="0">
              <a:solidFill>
                <a:srgbClr val="002060"/>
              </a:solidFill>
            </a:rPr>
            <a:t>Тайм – менеджмент</a:t>
          </a:r>
        </a:p>
        <a:p>
          <a:r>
            <a:rPr lang="ru-RU" b="1" dirty="0" smtClean="0">
              <a:solidFill>
                <a:srgbClr val="002060"/>
              </a:solidFill>
            </a:rPr>
            <a:t>Психология лидерства и предпринимательства</a:t>
          </a:r>
        </a:p>
        <a:p>
          <a:r>
            <a:rPr lang="ru-RU" b="1" dirty="0" smtClean="0">
              <a:solidFill>
                <a:srgbClr val="002060"/>
              </a:solidFill>
            </a:rPr>
            <a:t>Правовые основы бизнеса</a:t>
          </a:r>
        </a:p>
        <a:p>
          <a:endParaRPr lang="ru-RU" dirty="0">
            <a:solidFill>
              <a:srgbClr val="002060"/>
            </a:solidFill>
          </a:endParaRPr>
        </a:p>
      </dgm:t>
    </dgm:pt>
    <dgm:pt modelId="{12235C1A-8AB4-4FD3-9A5B-06A8C4779E87}" type="parTrans" cxnId="{3713A1D9-5980-44AA-A87C-5F857E3CA815}">
      <dgm:prSet/>
      <dgm:spPr/>
      <dgm:t>
        <a:bodyPr/>
        <a:lstStyle/>
        <a:p>
          <a:endParaRPr lang="ru-RU"/>
        </a:p>
      </dgm:t>
    </dgm:pt>
    <dgm:pt modelId="{D2768C32-11A7-4743-8E62-FCE34242D6AB}" type="sibTrans" cxnId="{3713A1D9-5980-44AA-A87C-5F857E3CA815}">
      <dgm:prSet/>
      <dgm:spPr/>
      <dgm:t>
        <a:bodyPr/>
        <a:lstStyle/>
        <a:p>
          <a:endParaRPr lang="ru-RU"/>
        </a:p>
      </dgm:t>
    </dgm:pt>
    <dgm:pt modelId="{8D7F6106-2942-40AB-8562-4B19797A549A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Бизнес-планирование, разработка собственных </a:t>
          </a:r>
          <a:r>
            <a:rPr lang="ru-RU" dirty="0" err="1" smtClean="0">
              <a:solidFill>
                <a:srgbClr val="002060"/>
              </a:solidFill>
            </a:rPr>
            <a:t>бизнес-проектов</a:t>
          </a:r>
          <a:r>
            <a:rPr lang="ru-RU" dirty="0" smtClean="0">
              <a:solidFill>
                <a:srgbClr val="002060"/>
              </a:solidFill>
            </a:rPr>
            <a:t>. Прикладная экономика: проведение исследований, разработка рекламных кампаний</a:t>
          </a:r>
        </a:p>
        <a:p>
          <a:r>
            <a:rPr lang="ru-RU" dirty="0" smtClean="0">
              <a:solidFill>
                <a:srgbClr val="002060"/>
              </a:solidFill>
            </a:rPr>
            <a:t>Интернет-бизнес</a:t>
          </a:r>
        </a:p>
        <a:p>
          <a:endParaRPr lang="ru-RU" dirty="0">
            <a:solidFill>
              <a:srgbClr val="002060"/>
            </a:solidFill>
          </a:endParaRPr>
        </a:p>
      </dgm:t>
    </dgm:pt>
    <dgm:pt modelId="{23623BA8-EF0F-4754-B0AB-E7D47F12577B}" type="parTrans" cxnId="{64C84DBA-482E-4636-945A-7774E9F8D0FC}">
      <dgm:prSet/>
      <dgm:spPr/>
      <dgm:t>
        <a:bodyPr/>
        <a:lstStyle/>
        <a:p>
          <a:endParaRPr lang="ru-RU"/>
        </a:p>
      </dgm:t>
    </dgm:pt>
    <dgm:pt modelId="{2208AD4A-3EDD-4FD3-AE67-FBDD1D7154DF}" type="sibTrans" cxnId="{64C84DBA-482E-4636-945A-7774E9F8D0FC}">
      <dgm:prSet/>
      <dgm:spPr/>
      <dgm:t>
        <a:bodyPr/>
        <a:lstStyle/>
        <a:p>
          <a:endParaRPr lang="ru-RU"/>
        </a:p>
      </dgm:t>
    </dgm:pt>
    <dgm:pt modelId="{8E8564BA-456F-440D-AE41-5FAB101F4D4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«Инновационное предпринимательство»</a:t>
          </a:r>
        </a:p>
        <a:p>
          <a:r>
            <a:rPr lang="ru-RU" b="0" i="0" dirty="0" smtClean="0">
              <a:solidFill>
                <a:schemeClr val="tx1"/>
              </a:solidFill>
            </a:rPr>
            <a:t>Распознавание новых </a:t>
          </a:r>
          <a:r>
            <a:rPr lang="ru-RU" b="0" i="0" dirty="0" err="1" smtClean="0">
              <a:solidFill>
                <a:schemeClr val="tx1"/>
              </a:solidFill>
            </a:rPr>
            <a:t>бизнес-ниш</a:t>
          </a:r>
          <a:r>
            <a:rPr lang="ru-RU" b="0" i="0" dirty="0" smtClean="0">
              <a:solidFill>
                <a:schemeClr val="tx1"/>
              </a:solidFill>
            </a:rPr>
            <a:t>, разработка прототипов инновационного продукта</a:t>
          </a:r>
          <a:endParaRPr lang="ru-RU" dirty="0">
            <a:solidFill>
              <a:schemeClr val="tx1"/>
            </a:solidFill>
          </a:endParaRPr>
        </a:p>
      </dgm:t>
    </dgm:pt>
    <dgm:pt modelId="{8DDEC000-C3A8-4697-9E9E-A6F7DC029322}" type="parTrans" cxnId="{874E1841-06A0-4315-8957-B3B2BC3CD834}">
      <dgm:prSet/>
      <dgm:spPr/>
      <dgm:t>
        <a:bodyPr/>
        <a:lstStyle/>
        <a:p>
          <a:endParaRPr lang="ru-RU"/>
        </a:p>
      </dgm:t>
    </dgm:pt>
    <dgm:pt modelId="{7D955444-EA93-4468-A6CA-FB5ABFAA1389}" type="sibTrans" cxnId="{874E1841-06A0-4315-8957-B3B2BC3CD834}">
      <dgm:prSet/>
      <dgm:spPr/>
      <dgm:t>
        <a:bodyPr/>
        <a:lstStyle/>
        <a:p>
          <a:endParaRPr lang="ru-RU"/>
        </a:p>
      </dgm:t>
    </dgm:pt>
    <dgm:pt modelId="{6D23FE66-5DC9-4FA8-8041-9D5D9B1D0538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«Виды предпринимательской деятельности»</a:t>
          </a:r>
        </a:p>
        <a:p>
          <a:r>
            <a:rPr lang="ru-RU" b="1" dirty="0" smtClean="0">
              <a:solidFill>
                <a:srgbClr val="002060"/>
              </a:solidFill>
            </a:rPr>
            <a:t>Встречи с предпринимателями, экскурсии, профориентация</a:t>
          </a:r>
          <a:endParaRPr lang="ru-RU" dirty="0">
            <a:solidFill>
              <a:srgbClr val="002060"/>
            </a:solidFill>
          </a:endParaRPr>
        </a:p>
      </dgm:t>
    </dgm:pt>
    <dgm:pt modelId="{79CE8074-3DCC-478E-AB80-35B984E16FF0}" type="parTrans" cxnId="{EBF7FC17-3F3D-474A-BB28-2DC6E02133D8}">
      <dgm:prSet/>
      <dgm:spPr/>
      <dgm:t>
        <a:bodyPr/>
        <a:lstStyle/>
        <a:p>
          <a:endParaRPr lang="ru-RU"/>
        </a:p>
      </dgm:t>
    </dgm:pt>
    <dgm:pt modelId="{A05D2CE0-442B-4EB1-BA43-B50BE9BC76ED}" type="sibTrans" cxnId="{EBF7FC17-3F3D-474A-BB28-2DC6E02133D8}">
      <dgm:prSet/>
      <dgm:spPr/>
      <dgm:t>
        <a:bodyPr/>
        <a:lstStyle/>
        <a:p>
          <a:endParaRPr lang="ru-RU"/>
        </a:p>
      </dgm:t>
    </dgm:pt>
    <dgm:pt modelId="{05474E40-F6A6-4FAB-9608-28F0C1C7A1C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«Социальная и кадровая сфера»</a:t>
          </a:r>
        </a:p>
        <a:p>
          <a:r>
            <a:rPr lang="ru-RU" b="1" dirty="0" smtClean="0">
              <a:solidFill>
                <a:srgbClr val="002060"/>
              </a:solidFill>
            </a:rPr>
            <a:t>вопросы взаимодействия муниципалитетов и малого бизнеса, социальное предпринимательство</a:t>
          </a:r>
        </a:p>
        <a:p>
          <a:r>
            <a:rPr lang="ru-RU" b="1" dirty="0" smtClean="0">
              <a:solidFill>
                <a:srgbClr val="002060"/>
              </a:solidFill>
            </a:rPr>
            <a:t>Зеленый бизнес</a:t>
          </a:r>
          <a:endParaRPr lang="ru-RU" dirty="0">
            <a:solidFill>
              <a:srgbClr val="002060"/>
            </a:solidFill>
          </a:endParaRPr>
        </a:p>
      </dgm:t>
    </dgm:pt>
    <dgm:pt modelId="{21803F1E-9B5C-42F0-B2A7-A47393DB1CE1}" type="parTrans" cxnId="{4158D3D8-F7C9-4433-B06D-1583DDE1F6F6}">
      <dgm:prSet/>
      <dgm:spPr/>
      <dgm:t>
        <a:bodyPr/>
        <a:lstStyle/>
        <a:p>
          <a:endParaRPr lang="ru-RU"/>
        </a:p>
      </dgm:t>
    </dgm:pt>
    <dgm:pt modelId="{EA762EE3-B84A-4AEE-BD4D-F18DAFCFF596}" type="sibTrans" cxnId="{4158D3D8-F7C9-4433-B06D-1583DDE1F6F6}">
      <dgm:prSet/>
      <dgm:spPr/>
      <dgm:t>
        <a:bodyPr/>
        <a:lstStyle/>
        <a:p>
          <a:endParaRPr lang="ru-RU"/>
        </a:p>
      </dgm:t>
    </dgm:pt>
    <dgm:pt modelId="{5D9F2B56-D152-4B51-A387-CC9F6C18710A}" type="pres">
      <dgm:prSet presAssocID="{324988AD-E0E7-4BB4-8DD8-7F806DF66B3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016355-D5A6-4D77-B54B-75132A21B14C}" type="pres">
      <dgm:prSet presAssocID="{3D920682-1224-4807-BAC6-140F363BC11C}" presName="roof" presStyleLbl="dkBgShp" presStyleIdx="0" presStyleCnt="2"/>
      <dgm:spPr/>
      <dgm:t>
        <a:bodyPr/>
        <a:lstStyle/>
        <a:p>
          <a:endParaRPr lang="ru-RU"/>
        </a:p>
      </dgm:t>
    </dgm:pt>
    <dgm:pt modelId="{6DA7A055-1E89-46AC-B705-10A36124B537}" type="pres">
      <dgm:prSet presAssocID="{3D920682-1224-4807-BAC6-140F363BC11C}" presName="pillars" presStyleCnt="0"/>
      <dgm:spPr/>
      <dgm:t>
        <a:bodyPr/>
        <a:lstStyle/>
        <a:p>
          <a:endParaRPr lang="ru-RU"/>
        </a:p>
      </dgm:t>
    </dgm:pt>
    <dgm:pt modelId="{DA30E2C8-7C8F-43C7-ACFD-0819F3894AF8}" type="pres">
      <dgm:prSet presAssocID="{3D920682-1224-4807-BAC6-140F363BC11C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191C9-78C7-4727-9612-1BEA9DC44182}" type="pres">
      <dgm:prSet presAssocID="{08A2B641-65E3-45C0-9916-E8169008BDAD}" presName="pillarX" presStyleLbl="node1" presStyleIdx="1" presStyleCnt="7" custScaleY="9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9DC4-2B9E-45DC-A9F4-6DE4AA896AA2}" type="pres">
      <dgm:prSet presAssocID="{05474E40-F6A6-4FAB-9608-28F0C1C7A1C4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32C41-6E56-4757-99F0-10E8DAC91429}" type="pres">
      <dgm:prSet presAssocID="{6D23FE66-5DC9-4FA8-8041-9D5D9B1D0538}" presName="pillar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51BD3-6ECD-4379-86DF-6D332A203728}" type="pres">
      <dgm:prSet presAssocID="{8E8564BA-456F-440D-AE41-5FAB101F4D4A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6A844-59D8-4C03-BE01-B9B021AEADF0}" type="pres">
      <dgm:prSet presAssocID="{8D7F6106-2942-40AB-8562-4B19797A549A}" presName="pillarX" presStyleLbl="node1" presStyleIdx="5" presStyleCnt="7" custLinFactNeighborX="2457" custLinFactNeighborY="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FC500-A7B4-4A24-A3AD-BB0956218963}" type="pres">
      <dgm:prSet presAssocID="{85318845-CA37-4CC9-9839-6AFD4403C404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54141-7F4C-458F-8F44-8969D18A1D25}" type="pres">
      <dgm:prSet presAssocID="{3D920682-1224-4807-BAC6-140F363BC11C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6007EEF2-EBC4-43B6-83F5-997B6AAD8394}" type="presOf" srcId="{8D7F6106-2942-40AB-8562-4B19797A549A}" destId="{CAF6A844-59D8-4C03-BE01-B9B021AEADF0}" srcOrd="0" destOrd="0" presId="urn:microsoft.com/office/officeart/2005/8/layout/hList3"/>
    <dgm:cxn modelId="{F6F20FC6-DA42-420B-B248-0A47CE1C76F4}" srcId="{3D920682-1224-4807-BAC6-140F363BC11C}" destId="{08A2B641-65E3-45C0-9916-E8169008BDAD}" srcOrd="1" destOrd="0" parTransId="{41BAD9B5-DBA9-4185-82FA-ADF1392A0CA9}" sibTransId="{F22828B5-3196-432D-B944-4603A3161469}"/>
    <dgm:cxn modelId="{BE0B65F2-40FB-458E-BC9A-4BD0FB495A5F}" type="presOf" srcId="{3D920682-1224-4807-BAC6-140F363BC11C}" destId="{40016355-D5A6-4D77-B54B-75132A21B14C}" srcOrd="0" destOrd="0" presId="urn:microsoft.com/office/officeart/2005/8/layout/hList3"/>
    <dgm:cxn modelId="{961873B0-2BCA-440E-B0F0-AF60AB98EBB1}" type="presOf" srcId="{6D23FE66-5DC9-4FA8-8041-9D5D9B1D0538}" destId="{2A432C41-6E56-4757-99F0-10E8DAC91429}" srcOrd="0" destOrd="0" presId="urn:microsoft.com/office/officeart/2005/8/layout/hList3"/>
    <dgm:cxn modelId="{8CE6E6B3-9D33-4C1B-8BE1-9AD7F217F2EB}" type="presOf" srcId="{85318845-CA37-4CC9-9839-6AFD4403C404}" destId="{60CFC500-A7B4-4A24-A3AD-BB0956218963}" srcOrd="0" destOrd="0" presId="urn:microsoft.com/office/officeart/2005/8/layout/hList3"/>
    <dgm:cxn modelId="{63762CBA-F230-428E-948B-7D960531C3F2}" type="presOf" srcId="{08A2B641-65E3-45C0-9916-E8169008BDAD}" destId="{239191C9-78C7-4727-9612-1BEA9DC44182}" srcOrd="0" destOrd="0" presId="urn:microsoft.com/office/officeart/2005/8/layout/hList3"/>
    <dgm:cxn modelId="{0ED5B4A2-A907-4145-BA03-8C94916FE4D5}" srcId="{324988AD-E0E7-4BB4-8DD8-7F806DF66B38}" destId="{3D920682-1224-4807-BAC6-140F363BC11C}" srcOrd="0" destOrd="0" parTransId="{33FDD972-5B91-4337-9770-0118002DBA06}" sibTransId="{69E671A7-C597-4CCC-B698-20695803659B}"/>
    <dgm:cxn modelId="{EBF7FC17-3F3D-474A-BB28-2DC6E02133D8}" srcId="{3D920682-1224-4807-BAC6-140F363BC11C}" destId="{6D23FE66-5DC9-4FA8-8041-9D5D9B1D0538}" srcOrd="3" destOrd="0" parTransId="{79CE8074-3DCC-478E-AB80-35B984E16FF0}" sibTransId="{A05D2CE0-442B-4EB1-BA43-B50BE9BC76ED}"/>
    <dgm:cxn modelId="{3713A1D9-5980-44AA-A87C-5F857E3CA815}" srcId="{3D920682-1224-4807-BAC6-140F363BC11C}" destId="{85318845-CA37-4CC9-9839-6AFD4403C404}" srcOrd="6" destOrd="0" parTransId="{12235C1A-8AB4-4FD3-9A5B-06A8C4779E87}" sibTransId="{D2768C32-11A7-4743-8E62-FCE34242D6AB}"/>
    <dgm:cxn modelId="{63C1E1EF-E226-499A-AADE-59B1A2B8E5FD}" type="presOf" srcId="{324988AD-E0E7-4BB4-8DD8-7F806DF66B38}" destId="{5D9F2B56-D152-4B51-A387-CC9F6C18710A}" srcOrd="0" destOrd="0" presId="urn:microsoft.com/office/officeart/2005/8/layout/hList3"/>
    <dgm:cxn modelId="{DA052683-6789-4F44-915A-07D3A89E199D}" type="presOf" srcId="{8E8564BA-456F-440D-AE41-5FAB101F4D4A}" destId="{4AE51BD3-6ECD-4379-86DF-6D332A203728}" srcOrd="0" destOrd="0" presId="urn:microsoft.com/office/officeart/2005/8/layout/hList3"/>
    <dgm:cxn modelId="{5CBCB3F5-8633-40AA-8D3E-92D713BAC5C5}" type="presOf" srcId="{A5A9E6AA-D996-4AEE-B37B-131180AAD96B}" destId="{DA30E2C8-7C8F-43C7-ACFD-0819F3894AF8}" srcOrd="0" destOrd="0" presId="urn:microsoft.com/office/officeart/2005/8/layout/hList3"/>
    <dgm:cxn modelId="{4158D3D8-F7C9-4433-B06D-1583DDE1F6F6}" srcId="{3D920682-1224-4807-BAC6-140F363BC11C}" destId="{05474E40-F6A6-4FAB-9608-28F0C1C7A1C4}" srcOrd="2" destOrd="0" parTransId="{21803F1E-9B5C-42F0-B2A7-A47393DB1CE1}" sibTransId="{EA762EE3-B84A-4AEE-BD4D-F18DAFCFF596}"/>
    <dgm:cxn modelId="{70E3B4E4-D10C-47D8-AFDF-C93BE48488F8}" srcId="{3D920682-1224-4807-BAC6-140F363BC11C}" destId="{A5A9E6AA-D996-4AEE-B37B-131180AAD96B}" srcOrd="0" destOrd="0" parTransId="{D78DC230-CA34-4BC1-841F-E46016A2CC99}" sibTransId="{16B4C7FA-B003-4AAD-922C-AF9680BCABBA}"/>
    <dgm:cxn modelId="{64C84DBA-482E-4636-945A-7774E9F8D0FC}" srcId="{3D920682-1224-4807-BAC6-140F363BC11C}" destId="{8D7F6106-2942-40AB-8562-4B19797A549A}" srcOrd="5" destOrd="0" parTransId="{23623BA8-EF0F-4754-B0AB-E7D47F12577B}" sibTransId="{2208AD4A-3EDD-4FD3-AE67-FBDD1D7154DF}"/>
    <dgm:cxn modelId="{31AED88A-AA4B-4C9E-B4AF-9F9AAD6BA93D}" type="presOf" srcId="{05474E40-F6A6-4FAB-9608-28F0C1C7A1C4}" destId="{BD9E9DC4-2B9E-45DC-A9F4-6DE4AA896AA2}" srcOrd="0" destOrd="0" presId="urn:microsoft.com/office/officeart/2005/8/layout/hList3"/>
    <dgm:cxn modelId="{874E1841-06A0-4315-8957-B3B2BC3CD834}" srcId="{3D920682-1224-4807-BAC6-140F363BC11C}" destId="{8E8564BA-456F-440D-AE41-5FAB101F4D4A}" srcOrd="4" destOrd="0" parTransId="{8DDEC000-C3A8-4697-9E9E-A6F7DC029322}" sibTransId="{7D955444-EA93-4468-A6CA-FB5ABFAA1389}"/>
    <dgm:cxn modelId="{12BE5626-A0EA-455C-9DED-BFDE6A7C6CA9}" type="presParOf" srcId="{5D9F2B56-D152-4B51-A387-CC9F6C18710A}" destId="{40016355-D5A6-4D77-B54B-75132A21B14C}" srcOrd="0" destOrd="0" presId="urn:microsoft.com/office/officeart/2005/8/layout/hList3"/>
    <dgm:cxn modelId="{66209260-FEE4-437D-9595-6AC07402AC65}" type="presParOf" srcId="{5D9F2B56-D152-4B51-A387-CC9F6C18710A}" destId="{6DA7A055-1E89-46AC-B705-10A36124B537}" srcOrd="1" destOrd="0" presId="urn:microsoft.com/office/officeart/2005/8/layout/hList3"/>
    <dgm:cxn modelId="{BDE242C1-2088-494F-A297-045A2D12C9D3}" type="presParOf" srcId="{6DA7A055-1E89-46AC-B705-10A36124B537}" destId="{DA30E2C8-7C8F-43C7-ACFD-0819F3894AF8}" srcOrd="0" destOrd="0" presId="urn:microsoft.com/office/officeart/2005/8/layout/hList3"/>
    <dgm:cxn modelId="{308F7F16-0881-459A-B0EB-B165C434212B}" type="presParOf" srcId="{6DA7A055-1E89-46AC-B705-10A36124B537}" destId="{239191C9-78C7-4727-9612-1BEA9DC44182}" srcOrd="1" destOrd="0" presId="urn:microsoft.com/office/officeart/2005/8/layout/hList3"/>
    <dgm:cxn modelId="{69FFF574-5335-43AC-8DBE-4E148AAE0EE4}" type="presParOf" srcId="{6DA7A055-1E89-46AC-B705-10A36124B537}" destId="{BD9E9DC4-2B9E-45DC-A9F4-6DE4AA896AA2}" srcOrd="2" destOrd="0" presId="urn:microsoft.com/office/officeart/2005/8/layout/hList3"/>
    <dgm:cxn modelId="{D5EF42DC-8806-4E36-AB75-851E94201DAB}" type="presParOf" srcId="{6DA7A055-1E89-46AC-B705-10A36124B537}" destId="{2A432C41-6E56-4757-99F0-10E8DAC91429}" srcOrd="3" destOrd="0" presId="urn:microsoft.com/office/officeart/2005/8/layout/hList3"/>
    <dgm:cxn modelId="{0CACCB10-C121-4913-8A40-05148B6886C8}" type="presParOf" srcId="{6DA7A055-1E89-46AC-B705-10A36124B537}" destId="{4AE51BD3-6ECD-4379-86DF-6D332A203728}" srcOrd="4" destOrd="0" presId="urn:microsoft.com/office/officeart/2005/8/layout/hList3"/>
    <dgm:cxn modelId="{04326BBE-B0F2-46DC-88F5-5779B05B7999}" type="presParOf" srcId="{6DA7A055-1E89-46AC-B705-10A36124B537}" destId="{CAF6A844-59D8-4C03-BE01-B9B021AEADF0}" srcOrd="5" destOrd="0" presId="urn:microsoft.com/office/officeart/2005/8/layout/hList3"/>
    <dgm:cxn modelId="{3D075ED0-E893-4579-882B-116E915EF594}" type="presParOf" srcId="{6DA7A055-1E89-46AC-B705-10A36124B537}" destId="{60CFC500-A7B4-4A24-A3AD-BB0956218963}" srcOrd="6" destOrd="0" presId="urn:microsoft.com/office/officeart/2005/8/layout/hList3"/>
    <dgm:cxn modelId="{EE8A3E60-D3ED-457D-8F06-21782972A35B}" type="presParOf" srcId="{5D9F2B56-D152-4B51-A387-CC9F6C18710A}" destId="{91B54141-7F4C-458F-8F44-8969D18A1D2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67F41-061C-44D0-9721-B12151D86AA4}" type="doc">
      <dgm:prSet loTypeId="urn:microsoft.com/office/officeart/2005/8/layout/cycle4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CBB6B01-ECBD-4115-9575-71E6D9D10BE6}">
      <dgm:prSet phldrT="[Текст]" custT="1"/>
      <dgm:spPr/>
      <dgm:t>
        <a:bodyPr/>
        <a:lstStyle/>
        <a:p>
          <a:r>
            <a:rPr lang="ru-RU" sz="800" b="1" dirty="0" smtClean="0"/>
            <a:t>Интеграционные процессы в экономике</a:t>
          </a:r>
          <a:endParaRPr lang="ru-RU" sz="900" b="1" dirty="0"/>
        </a:p>
      </dgm:t>
    </dgm:pt>
    <dgm:pt modelId="{67C4491A-1932-4372-9DEB-41FFBB695E98}" type="parTrans" cxnId="{793356BB-4A5C-4E1E-B2CC-FACB767611E1}">
      <dgm:prSet/>
      <dgm:spPr/>
      <dgm:t>
        <a:bodyPr/>
        <a:lstStyle/>
        <a:p>
          <a:endParaRPr lang="ru-RU"/>
        </a:p>
      </dgm:t>
    </dgm:pt>
    <dgm:pt modelId="{386BC721-A622-4A0E-A8C2-4DBF2D1F03BE}" type="sibTrans" cxnId="{793356BB-4A5C-4E1E-B2CC-FACB767611E1}">
      <dgm:prSet/>
      <dgm:spPr/>
      <dgm:t>
        <a:bodyPr/>
        <a:lstStyle/>
        <a:p>
          <a:endParaRPr lang="ru-RU"/>
        </a:p>
      </dgm:t>
    </dgm:pt>
    <dgm:pt modelId="{119A754D-C490-4FDD-B972-D6DEEB47CE5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Запросы рынка образовательных услуг</a:t>
          </a:r>
          <a:endParaRPr lang="ru-RU" sz="1000" b="1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24C6D931-1852-4CB0-A3E9-75B43B0AEE19}" type="parTrans" cxnId="{B7AC9D03-37D4-447D-808D-E882A42A441C}">
      <dgm:prSet/>
      <dgm:spPr/>
      <dgm:t>
        <a:bodyPr/>
        <a:lstStyle/>
        <a:p>
          <a:endParaRPr lang="ru-RU"/>
        </a:p>
      </dgm:t>
    </dgm:pt>
    <dgm:pt modelId="{391B87FD-9337-4A8B-922D-0C080D7BAB4D}" type="sibTrans" cxnId="{B7AC9D03-37D4-447D-808D-E882A42A441C}">
      <dgm:prSet/>
      <dgm:spPr/>
      <dgm:t>
        <a:bodyPr/>
        <a:lstStyle/>
        <a:p>
          <a:endParaRPr lang="ru-RU"/>
        </a:p>
      </dgm:t>
    </dgm:pt>
    <dgm:pt modelId="{179E19BC-A6E5-45AF-A05F-127B4CA1AB41}">
      <dgm:prSet phldrT="[Текст]" custT="1"/>
      <dgm:spPr/>
      <dgm:t>
        <a:bodyPr/>
        <a:lstStyle/>
        <a:p>
          <a:r>
            <a:rPr lang="ru-RU" sz="800" b="1" dirty="0" smtClean="0"/>
            <a:t>Региональные целевые программы</a:t>
          </a:r>
          <a:endParaRPr lang="ru-RU" sz="800" b="1" dirty="0"/>
        </a:p>
      </dgm:t>
    </dgm:pt>
    <dgm:pt modelId="{142532E8-8CB7-4C79-93D1-D220457CE999}" type="parTrans" cxnId="{EE2338D0-4FB6-4C9A-9324-EB79EADE85CE}">
      <dgm:prSet/>
      <dgm:spPr/>
      <dgm:t>
        <a:bodyPr/>
        <a:lstStyle/>
        <a:p>
          <a:endParaRPr lang="ru-RU"/>
        </a:p>
      </dgm:t>
    </dgm:pt>
    <dgm:pt modelId="{38328997-0522-4F2C-A36D-897C6B1D9973}" type="sibTrans" cxnId="{EE2338D0-4FB6-4C9A-9324-EB79EADE85CE}">
      <dgm:prSet/>
      <dgm:spPr/>
      <dgm:t>
        <a:bodyPr/>
        <a:lstStyle/>
        <a:p>
          <a:endParaRPr lang="ru-RU"/>
        </a:p>
      </dgm:t>
    </dgm:pt>
    <dgm:pt modelId="{3D1C8E91-0606-4DE7-8D10-C742C72BBFD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ru-RU" sz="10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Запросы региональной экономики</a:t>
          </a:r>
          <a:endParaRPr lang="ru-RU" sz="1000" b="1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gm:t>
    </dgm:pt>
    <dgm:pt modelId="{E5440069-341E-4BA5-BD4E-33B5F933B514}" type="parTrans" cxnId="{8B97F0A3-D152-4698-8DBB-A8B0A7B60724}">
      <dgm:prSet/>
      <dgm:spPr/>
      <dgm:t>
        <a:bodyPr/>
        <a:lstStyle/>
        <a:p>
          <a:endParaRPr lang="ru-RU"/>
        </a:p>
      </dgm:t>
    </dgm:pt>
    <dgm:pt modelId="{C748DD58-7932-4BB0-BDA8-BDB691C44217}" type="sibTrans" cxnId="{8B97F0A3-D152-4698-8DBB-A8B0A7B60724}">
      <dgm:prSet/>
      <dgm:spPr/>
      <dgm:t>
        <a:bodyPr/>
        <a:lstStyle/>
        <a:p>
          <a:endParaRPr lang="ru-RU"/>
        </a:p>
      </dgm:t>
    </dgm:pt>
    <dgm:pt modelId="{3845AF6B-8FCA-4AC9-B4C5-7D0E7AC26255}">
      <dgm:prSet phldrT="[Текст]" custT="1"/>
      <dgm:spPr/>
      <dgm:t>
        <a:bodyPr/>
        <a:lstStyle/>
        <a:p>
          <a:r>
            <a:rPr lang="ru-RU" sz="800" dirty="0" smtClean="0"/>
            <a:t>малое количество образовательных программ</a:t>
          </a:r>
          <a:endParaRPr lang="ru-RU" sz="800" b="1" dirty="0"/>
        </a:p>
      </dgm:t>
    </dgm:pt>
    <dgm:pt modelId="{68C6FBF3-454D-46D2-9830-A81B9A22B59E}" type="parTrans" cxnId="{C7CC1019-CB89-4C06-916F-A2365B7D36CD}">
      <dgm:prSet/>
      <dgm:spPr/>
      <dgm:t>
        <a:bodyPr/>
        <a:lstStyle/>
        <a:p>
          <a:endParaRPr lang="ru-RU"/>
        </a:p>
      </dgm:t>
    </dgm:pt>
    <dgm:pt modelId="{5239D779-38B3-4382-8324-6F1D944711F2}" type="sibTrans" cxnId="{C7CC1019-CB89-4C06-916F-A2365B7D36CD}">
      <dgm:prSet/>
      <dgm:spPr/>
      <dgm:t>
        <a:bodyPr/>
        <a:lstStyle/>
        <a:p>
          <a:endParaRPr lang="ru-RU"/>
        </a:p>
      </dgm:t>
    </dgm:pt>
    <dgm:pt modelId="{0B84DA38-8A6E-47FB-B013-CD885D6C689A}">
      <dgm:prSet phldrT="[Текст]" custT="1"/>
      <dgm:spPr/>
      <dgm:t>
        <a:bodyPr/>
        <a:lstStyle/>
        <a:p>
          <a:pPr algn="l"/>
          <a:r>
            <a:rPr lang="ru-RU" sz="800" b="1" dirty="0" smtClean="0"/>
            <a:t>Преподавательский потенциал</a:t>
          </a:r>
          <a:endParaRPr lang="ru-RU" sz="800" b="1" dirty="0"/>
        </a:p>
      </dgm:t>
    </dgm:pt>
    <dgm:pt modelId="{94A7206C-8F8A-4CF2-8BAC-044748A78E7B}" type="parTrans" cxnId="{E58E68B6-5672-46AC-BC00-DD0E56AF951D}">
      <dgm:prSet/>
      <dgm:spPr/>
      <dgm:t>
        <a:bodyPr/>
        <a:lstStyle/>
        <a:p>
          <a:endParaRPr lang="ru-RU"/>
        </a:p>
      </dgm:t>
    </dgm:pt>
    <dgm:pt modelId="{B332AB69-B995-41A0-873E-FDFC6A42E1CF}" type="sibTrans" cxnId="{E58E68B6-5672-46AC-BC00-DD0E56AF951D}">
      <dgm:prSet/>
      <dgm:spPr/>
      <dgm:t>
        <a:bodyPr/>
        <a:lstStyle/>
        <a:p>
          <a:endParaRPr lang="ru-RU"/>
        </a:p>
      </dgm:t>
    </dgm:pt>
    <dgm:pt modelId="{99407748-BBFC-4178-8432-FDB7BC89D0B8}" type="pres">
      <dgm:prSet presAssocID="{1C567F41-061C-44D0-9721-B12151D86AA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D59FE-241E-4424-A999-A454159E843B}" type="pres">
      <dgm:prSet presAssocID="{1C567F41-061C-44D0-9721-B12151D86AA4}" presName="children" presStyleCnt="0"/>
      <dgm:spPr/>
      <dgm:t>
        <a:bodyPr/>
        <a:lstStyle/>
        <a:p>
          <a:endParaRPr lang="ru-RU"/>
        </a:p>
      </dgm:t>
    </dgm:pt>
    <dgm:pt modelId="{3D7AB810-8C23-4FCC-8E83-C833BCE59941}" type="pres">
      <dgm:prSet presAssocID="{1C567F41-061C-44D0-9721-B12151D86AA4}" presName="child1group" presStyleCnt="0"/>
      <dgm:spPr/>
      <dgm:t>
        <a:bodyPr/>
        <a:lstStyle/>
        <a:p>
          <a:endParaRPr lang="ru-RU"/>
        </a:p>
      </dgm:t>
    </dgm:pt>
    <dgm:pt modelId="{D6D7CE87-CFCF-4B8D-9C17-E37EDEB5F380}" type="pres">
      <dgm:prSet presAssocID="{1C567F41-061C-44D0-9721-B12151D86AA4}" presName="child1" presStyleLbl="bgAcc1" presStyleIdx="0" presStyleCnt="2" custScaleX="129963"/>
      <dgm:spPr/>
      <dgm:t>
        <a:bodyPr/>
        <a:lstStyle/>
        <a:p>
          <a:endParaRPr lang="ru-RU"/>
        </a:p>
      </dgm:t>
    </dgm:pt>
    <dgm:pt modelId="{2AF902B8-532C-4744-B4D2-BCB3E64559DC}" type="pres">
      <dgm:prSet presAssocID="{1C567F41-061C-44D0-9721-B12151D86AA4}" presName="child1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0FD58-2920-44AE-9497-9AA70960CF91}" type="pres">
      <dgm:prSet presAssocID="{1C567F41-061C-44D0-9721-B12151D86AA4}" presName="child2group" presStyleCnt="0"/>
      <dgm:spPr/>
      <dgm:t>
        <a:bodyPr/>
        <a:lstStyle/>
        <a:p>
          <a:endParaRPr lang="ru-RU"/>
        </a:p>
      </dgm:t>
    </dgm:pt>
    <dgm:pt modelId="{646C4100-607C-46C3-830D-1EE315091FF1}" type="pres">
      <dgm:prSet presAssocID="{1C567F41-061C-44D0-9721-B12151D86AA4}" presName="child2" presStyleLbl="bgAcc1" presStyleIdx="1" presStyleCnt="2" custScaleX="144292"/>
      <dgm:spPr/>
      <dgm:t>
        <a:bodyPr/>
        <a:lstStyle/>
        <a:p>
          <a:endParaRPr lang="ru-RU"/>
        </a:p>
      </dgm:t>
    </dgm:pt>
    <dgm:pt modelId="{3FC6AD1C-F071-4A22-BA37-F5F693A41E21}" type="pres">
      <dgm:prSet presAssocID="{1C567F41-061C-44D0-9721-B12151D86AA4}" presName="child2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C4A09-B3A4-4C74-B80C-445BEFFEB689}" type="pres">
      <dgm:prSet presAssocID="{1C567F41-061C-44D0-9721-B12151D86AA4}" presName="childPlaceholder" presStyleCnt="0"/>
      <dgm:spPr/>
      <dgm:t>
        <a:bodyPr/>
        <a:lstStyle/>
        <a:p>
          <a:endParaRPr lang="ru-RU"/>
        </a:p>
      </dgm:t>
    </dgm:pt>
    <dgm:pt modelId="{56E896D5-5D69-4DA4-B23B-951466917660}" type="pres">
      <dgm:prSet presAssocID="{1C567F41-061C-44D0-9721-B12151D86AA4}" presName="circle" presStyleCnt="0"/>
      <dgm:spPr/>
      <dgm:t>
        <a:bodyPr/>
        <a:lstStyle/>
        <a:p>
          <a:endParaRPr lang="ru-RU"/>
        </a:p>
      </dgm:t>
    </dgm:pt>
    <dgm:pt modelId="{77222165-92DE-4491-80FA-26083D3DA8F8}" type="pres">
      <dgm:prSet presAssocID="{1C567F41-061C-44D0-9721-B12151D86AA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67BB3-BD26-4268-9F99-92AC96B99FCF}" type="pres">
      <dgm:prSet presAssocID="{1C567F41-061C-44D0-9721-B12151D86AA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2491-5856-4C87-B94A-4DDFA655427E}" type="pres">
      <dgm:prSet presAssocID="{1C567F41-061C-44D0-9721-B12151D86AA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1309D-0E0B-4626-8379-80EB0E00D7F4}" type="pres">
      <dgm:prSet presAssocID="{1C567F41-061C-44D0-9721-B12151D86AA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8D5B9-1A67-455C-B650-184D153EAAA4}" type="pres">
      <dgm:prSet presAssocID="{1C567F41-061C-44D0-9721-B12151D86AA4}" presName="quadrantPlaceholder" presStyleCnt="0"/>
      <dgm:spPr/>
      <dgm:t>
        <a:bodyPr/>
        <a:lstStyle/>
        <a:p>
          <a:endParaRPr lang="ru-RU"/>
        </a:p>
      </dgm:t>
    </dgm:pt>
    <dgm:pt modelId="{B75638DB-F89B-464E-BCD1-EA0D1D42A35C}" type="pres">
      <dgm:prSet presAssocID="{1C567F41-061C-44D0-9721-B12151D86AA4}" presName="center1" presStyleLbl="fgShp" presStyleIdx="0" presStyleCnt="2"/>
      <dgm:spPr/>
      <dgm:t>
        <a:bodyPr/>
        <a:lstStyle/>
        <a:p>
          <a:endParaRPr lang="ru-RU"/>
        </a:p>
      </dgm:t>
    </dgm:pt>
    <dgm:pt modelId="{2DB20927-E433-4E58-87FD-527F36C8EC2C}" type="pres">
      <dgm:prSet presAssocID="{1C567F41-061C-44D0-9721-B12151D86AA4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86B060CF-D991-4DCA-A249-5A581DB39F62}" type="presOf" srcId="{3845AF6B-8FCA-4AC9-B4C5-7D0E7AC26255}" destId="{281F2491-5856-4C87-B94A-4DDFA655427E}" srcOrd="0" destOrd="0" presId="urn:microsoft.com/office/officeart/2005/8/layout/cycle4"/>
    <dgm:cxn modelId="{8B97F0A3-D152-4698-8DBB-A8B0A7B60724}" srcId="{179E19BC-A6E5-45AF-A05F-127B4CA1AB41}" destId="{3D1C8E91-0606-4DE7-8D10-C742C72BBFDA}" srcOrd="0" destOrd="0" parTransId="{E5440069-341E-4BA5-BD4E-33B5F933B514}" sibTransId="{C748DD58-7932-4BB0-BDA8-BDB691C44217}"/>
    <dgm:cxn modelId="{64A4C084-DE33-4962-A05F-944300D71545}" type="presOf" srcId="{179E19BC-A6E5-45AF-A05F-127B4CA1AB41}" destId="{60467BB3-BD26-4268-9F99-92AC96B99FCF}" srcOrd="0" destOrd="0" presId="urn:microsoft.com/office/officeart/2005/8/layout/cycle4"/>
    <dgm:cxn modelId="{6BC6D327-52E7-46B2-A107-2B9327C6E529}" type="presOf" srcId="{CCBB6B01-ECBD-4115-9575-71E6D9D10BE6}" destId="{77222165-92DE-4491-80FA-26083D3DA8F8}" srcOrd="0" destOrd="0" presId="urn:microsoft.com/office/officeart/2005/8/layout/cycle4"/>
    <dgm:cxn modelId="{38CB4253-6981-437D-AD73-9A2D81E445C4}" type="presOf" srcId="{119A754D-C490-4FDD-B972-D6DEEB47CE57}" destId="{2AF902B8-532C-4744-B4D2-BCB3E64559DC}" srcOrd="1" destOrd="0" presId="urn:microsoft.com/office/officeart/2005/8/layout/cycle4"/>
    <dgm:cxn modelId="{793356BB-4A5C-4E1E-B2CC-FACB767611E1}" srcId="{1C567F41-061C-44D0-9721-B12151D86AA4}" destId="{CCBB6B01-ECBD-4115-9575-71E6D9D10BE6}" srcOrd="0" destOrd="0" parTransId="{67C4491A-1932-4372-9DEB-41FFBB695E98}" sibTransId="{386BC721-A622-4A0E-A8C2-4DBF2D1F03BE}"/>
    <dgm:cxn modelId="{B7AC9D03-37D4-447D-808D-E882A42A441C}" srcId="{CCBB6B01-ECBD-4115-9575-71E6D9D10BE6}" destId="{119A754D-C490-4FDD-B972-D6DEEB47CE57}" srcOrd="0" destOrd="0" parTransId="{24C6D931-1852-4CB0-A3E9-75B43B0AEE19}" sibTransId="{391B87FD-9337-4A8B-922D-0C080D7BAB4D}"/>
    <dgm:cxn modelId="{057B0866-5D94-41E2-8E3C-B8B4194EB392}" type="presOf" srcId="{119A754D-C490-4FDD-B972-D6DEEB47CE57}" destId="{D6D7CE87-CFCF-4B8D-9C17-E37EDEB5F380}" srcOrd="0" destOrd="0" presId="urn:microsoft.com/office/officeart/2005/8/layout/cycle4"/>
    <dgm:cxn modelId="{D6D044A5-A4C6-4F09-99B0-FD22741FC8D4}" type="presOf" srcId="{3D1C8E91-0606-4DE7-8D10-C742C72BBFDA}" destId="{646C4100-607C-46C3-830D-1EE315091FF1}" srcOrd="0" destOrd="0" presId="urn:microsoft.com/office/officeart/2005/8/layout/cycle4"/>
    <dgm:cxn modelId="{66B61F5A-0065-4CF6-A9C3-DA19D7CF8335}" type="presOf" srcId="{1C567F41-061C-44D0-9721-B12151D86AA4}" destId="{99407748-BBFC-4178-8432-FDB7BC89D0B8}" srcOrd="0" destOrd="0" presId="urn:microsoft.com/office/officeart/2005/8/layout/cycle4"/>
    <dgm:cxn modelId="{BD34D3DF-D59A-4E66-A7F1-FE3C2C93F606}" type="presOf" srcId="{3D1C8E91-0606-4DE7-8D10-C742C72BBFDA}" destId="{3FC6AD1C-F071-4A22-BA37-F5F693A41E21}" srcOrd="1" destOrd="0" presId="urn:microsoft.com/office/officeart/2005/8/layout/cycle4"/>
    <dgm:cxn modelId="{E58E68B6-5672-46AC-BC00-DD0E56AF951D}" srcId="{1C567F41-061C-44D0-9721-B12151D86AA4}" destId="{0B84DA38-8A6E-47FB-B013-CD885D6C689A}" srcOrd="3" destOrd="0" parTransId="{94A7206C-8F8A-4CF2-8BAC-044748A78E7B}" sibTransId="{B332AB69-B995-41A0-873E-FDFC6A42E1CF}"/>
    <dgm:cxn modelId="{C7CC1019-CB89-4C06-916F-A2365B7D36CD}" srcId="{1C567F41-061C-44D0-9721-B12151D86AA4}" destId="{3845AF6B-8FCA-4AC9-B4C5-7D0E7AC26255}" srcOrd="2" destOrd="0" parTransId="{68C6FBF3-454D-46D2-9830-A81B9A22B59E}" sibTransId="{5239D779-38B3-4382-8324-6F1D944711F2}"/>
    <dgm:cxn modelId="{5FD93D1D-AFBB-45C4-8398-DB4015916B48}" type="presOf" srcId="{0B84DA38-8A6E-47FB-B013-CD885D6C689A}" destId="{4ED1309D-0E0B-4626-8379-80EB0E00D7F4}" srcOrd="0" destOrd="0" presId="urn:microsoft.com/office/officeart/2005/8/layout/cycle4"/>
    <dgm:cxn modelId="{EE2338D0-4FB6-4C9A-9324-EB79EADE85CE}" srcId="{1C567F41-061C-44D0-9721-B12151D86AA4}" destId="{179E19BC-A6E5-45AF-A05F-127B4CA1AB41}" srcOrd="1" destOrd="0" parTransId="{142532E8-8CB7-4C79-93D1-D220457CE999}" sibTransId="{38328997-0522-4F2C-A36D-897C6B1D9973}"/>
    <dgm:cxn modelId="{15367823-8B1F-479D-90AB-C927B7978E4D}" type="presParOf" srcId="{99407748-BBFC-4178-8432-FDB7BC89D0B8}" destId="{190D59FE-241E-4424-A999-A454159E843B}" srcOrd="0" destOrd="0" presId="urn:microsoft.com/office/officeart/2005/8/layout/cycle4"/>
    <dgm:cxn modelId="{C5CDB855-8359-4279-972A-4F90C376488B}" type="presParOf" srcId="{190D59FE-241E-4424-A999-A454159E843B}" destId="{3D7AB810-8C23-4FCC-8E83-C833BCE59941}" srcOrd="0" destOrd="0" presId="urn:microsoft.com/office/officeart/2005/8/layout/cycle4"/>
    <dgm:cxn modelId="{2EC6B342-952E-474D-8318-04FE9F3AE6ED}" type="presParOf" srcId="{3D7AB810-8C23-4FCC-8E83-C833BCE59941}" destId="{D6D7CE87-CFCF-4B8D-9C17-E37EDEB5F380}" srcOrd="0" destOrd="0" presId="urn:microsoft.com/office/officeart/2005/8/layout/cycle4"/>
    <dgm:cxn modelId="{BB041562-C1CF-4446-AE93-D45F35D2C0D4}" type="presParOf" srcId="{3D7AB810-8C23-4FCC-8E83-C833BCE59941}" destId="{2AF902B8-532C-4744-B4D2-BCB3E64559DC}" srcOrd="1" destOrd="0" presId="urn:microsoft.com/office/officeart/2005/8/layout/cycle4"/>
    <dgm:cxn modelId="{9172D702-3882-4192-8C01-A46CDF8FCFE4}" type="presParOf" srcId="{190D59FE-241E-4424-A999-A454159E843B}" destId="{1260FD58-2920-44AE-9497-9AA70960CF91}" srcOrd="1" destOrd="0" presId="urn:microsoft.com/office/officeart/2005/8/layout/cycle4"/>
    <dgm:cxn modelId="{D20B7C7E-8CFC-42F7-B484-E6F511833529}" type="presParOf" srcId="{1260FD58-2920-44AE-9497-9AA70960CF91}" destId="{646C4100-607C-46C3-830D-1EE315091FF1}" srcOrd="0" destOrd="0" presId="urn:microsoft.com/office/officeart/2005/8/layout/cycle4"/>
    <dgm:cxn modelId="{FE5AC47A-3F92-4E47-AFF9-AC34289BAC8B}" type="presParOf" srcId="{1260FD58-2920-44AE-9497-9AA70960CF91}" destId="{3FC6AD1C-F071-4A22-BA37-F5F693A41E21}" srcOrd="1" destOrd="0" presId="urn:microsoft.com/office/officeart/2005/8/layout/cycle4"/>
    <dgm:cxn modelId="{B99DE7FB-CCAE-4871-9475-5454C59AE243}" type="presParOf" srcId="{190D59FE-241E-4424-A999-A454159E843B}" destId="{71DC4A09-B3A4-4C74-B80C-445BEFFEB689}" srcOrd="2" destOrd="0" presId="urn:microsoft.com/office/officeart/2005/8/layout/cycle4"/>
    <dgm:cxn modelId="{45136C86-E3E6-45BF-81B3-01D273D113AF}" type="presParOf" srcId="{99407748-BBFC-4178-8432-FDB7BC89D0B8}" destId="{56E896D5-5D69-4DA4-B23B-951466917660}" srcOrd="1" destOrd="0" presId="urn:microsoft.com/office/officeart/2005/8/layout/cycle4"/>
    <dgm:cxn modelId="{360E79B4-5FD9-4A88-B712-166922D4708D}" type="presParOf" srcId="{56E896D5-5D69-4DA4-B23B-951466917660}" destId="{77222165-92DE-4491-80FA-26083D3DA8F8}" srcOrd="0" destOrd="0" presId="urn:microsoft.com/office/officeart/2005/8/layout/cycle4"/>
    <dgm:cxn modelId="{9C36E9E9-C04F-4A6D-BC39-3D180AD78B6D}" type="presParOf" srcId="{56E896D5-5D69-4DA4-B23B-951466917660}" destId="{60467BB3-BD26-4268-9F99-92AC96B99FCF}" srcOrd="1" destOrd="0" presId="urn:microsoft.com/office/officeart/2005/8/layout/cycle4"/>
    <dgm:cxn modelId="{435630B3-2AD8-4F0F-929E-86FDA35123FC}" type="presParOf" srcId="{56E896D5-5D69-4DA4-B23B-951466917660}" destId="{281F2491-5856-4C87-B94A-4DDFA655427E}" srcOrd="2" destOrd="0" presId="urn:microsoft.com/office/officeart/2005/8/layout/cycle4"/>
    <dgm:cxn modelId="{5DB75FD0-E9EC-4C90-8A79-59EDECB19D2A}" type="presParOf" srcId="{56E896D5-5D69-4DA4-B23B-951466917660}" destId="{4ED1309D-0E0B-4626-8379-80EB0E00D7F4}" srcOrd="3" destOrd="0" presId="urn:microsoft.com/office/officeart/2005/8/layout/cycle4"/>
    <dgm:cxn modelId="{65F9D2F7-4FC4-4431-9660-D10C1FE36CA1}" type="presParOf" srcId="{56E896D5-5D69-4DA4-B23B-951466917660}" destId="{1C88D5B9-1A67-455C-B650-184D153EAAA4}" srcOrd="4" destOrd="0" presId="urn:microsoft.com/office/officeart/2005/8/layout/cycle4"/>
    <dgm:cxn modelId="{426D7D44-96B3-4C5E-AC9E-88CA0C9BA620}" type="presParOf" srcId="{99407748-BBFC-4178-8432-FDB7BC89D0B8}" destId="{B75638DB-F89B-464E-BCD1-EA0D1D42A35C}" srcOrd="2" destOrd="0" presId="urn:microsoft.com/office/officeart/2005/8/layout/cycle4"/>
    <dgm:cxn modelId="{52F4F14B-686A-4697-90DB-2B25B32D5CCA}" type="presParOf" srcId="{99407748-BBFC-4178-8432-FDB7BC89D0B8}" destId="{2DB20927-E433-4E58-87FD-527F36C8EC2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EA366-E0A0-441E-A47F-2396ACEEF815}">
      <dsp:nvSpPr>
        <dsp:cNvPr id="0" name=""/>
        <dsp:cNvSpPr/>
      </dsp:nvSpPr>
      <dsp:spPr>
        <a:xfrm>
          <a:off x="0" y="581498"/>
          <a:ext cx="8305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24FA3-C480-49C2-9C9A-CE906A183949}">
      <dsp:nvSpPr>
        <dsp:cNvPr id="0" name=""/>
        <dsp:cNvSpPr/>
      </dsp:nvSpPr>
      <dsp:spPr>
        <a:xfrm>
          <a:off x="377167" y="18518"/>
          <a:ext cx="7922474" cy="872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Выступает с инициативой</a:t>
          </a:r>
          <a:r>
            <a:rPr lang="ru-RU" sz="2000" b="1" kern="1200" dirty="0" smtClean="0"/>
            <a:t> </a:t>
          </a:r>
          <a:r>
            <a:rPr lang="ru-RU" sz="2000" kern="1200" dirty="0" smtClean="0"/>
            <a:t>осуществления просветительской деятельности в области предпринимательства</a:t>
          </a:r>
          <a:endParaRPr lang="ru-RU" sz="2000" kern="1200" dirty="0"/>
        </a:p>
      </dsp:txBody>
      <dsp:txXfrm>
        <a:off x="377167" y="18518"/>
        <a:ext cx="7922474" cy="872940"/>
      </dsp:txXfrm>
    </dsp:sp>
    <dsp:sp modelId="{F05DBCB6-3098-4084-A61A-37B628F4E138}">
      <dsp:nvSpPr>
        <dsp:cNvPr id="0" name=""/>
        <dsp:cNvSpPr/>
      </dsp:nvSpPr>
      <dsp:spPr>
        <a:xfrm>
          <a:off x="0" y="2547807"/>
          <a:ext cx="8305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94A7A-AA9B-44FC-B3A7-0F27DDB9A2D6}">
      <dsp:nvSpPr>
        <dsp:cNvPr id="0" name=""/>
        <dsp:cNvSpPr/>
      </dsp:nvSpPr>
      <dsp:spPr>
        <a:xfrm>
          <a:off x="377167" y="1224098"/>
          <a:ext cx="7922474" cy="1633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Привлекает для проведения семинаров, тренингов наиболее опытных и квалифицированных преподавателей и специалистов,  имеющих не только глубокие теоретические знания в области предпринимательства, но и собственный серьезный опыт их применения на практике (собственный бизнес)</a:t>
          </a:r>
        </a:p>
      </dsp:txBody>
      <dsp:txXfrm>
        <a:off x="377167" y="1224098"/>
        <a:ext cx="7922474" cy="1633668"/>
      </dsp:txXfrm>
    </dsp:sp>
    <dsp:sp modelId="{A3AE0B94-F651-4980-9A4B-3E396B943328}">
      <dsp:nvSpPr>
        <dsp:cNvPr id="0" name=""/>
        <dsp:cNvSpPr/>
      </dsp:nvSpPr>
      <dsp:spPr>
        <a:xfrm>
          <a:off x="0" y="3500367"/>
          <a:ext cx="8305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3D181-B2FB-4CFB-AB73-5D69456E1426}">
      <dsp:nvSpPr>
        <dsp:cNvPr id="0" name=""/>
        <dsp:cNvSpPr/>
      </dsp:nvSpPr>
      <dsp:spPr>
        <a:xfrm>
          <a:off x="391586" y="3203320"/>
          <a:ext cx="790834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Формирует планы проведения серий семинаров и других мероприятий в рамках просветительской деятельности</a:t>
          </a:r>
        </a:p>
      </dsp:txBody>
      <dsp:txXfrm>
        <a:off x="391586" y="3203320"/>
        <a:ext cx="7908346" cy="619920"/>
      </dsp:txXfrm>
    </dsp:sp>
    <dsp:sp modelId="{B972DC28-59E2-4053-8885-4F31C4C7D6C4}">
      <dsp:nvSpPr>
        <dsp:cNvPr id="0" name=""/>
        <dsp:cNvSpPr/>
      </dsp:nvSpPr>
      <dsp:spPr>
        <a:xfrm>
          <a:off x="0" y="4452927"/>
          <a:ext cx="83058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BAEC9-DA85-4D2A-B518-C36D92783E02}">
      <dsp:nvSpPr>
        <dsp:cNvPr id="0" name=""/>
        <dsp:cNvSpPr/>
      </dsp:nvSpPr>
      <dsp:spPr>
        <a:xfrm>
          <a:off x="415290" y="4142967"/>
          <a:ext cx="581406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Осуществляет координацию проведения мероприятий на базе Бизнес - инкубатора</a:t>
          </a:r>
        </a:p>
      </dsp:txBody>
      <dsp:txXfrm>
        <a:off x="415290" y="4142967"/>
        <a:ext cx="5814060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016355-D5A6-4D77-B54B-75132A21B14C}">
      <dsp:nvSpPr>
        <dsp:cNvPr id="0" name=""/>
        <dsp:cNvSpPr/>
      </dsp:nvSpPr>
      <dsp:spPr>
        <a:xfrm>
          <a:off x="0" y="0"/>
          <a:ext cx="8858311" cy="47149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0" y="0"/>
        <a:ext cx="8858311" cy="471490"/>
      </dsp:txXfrm>
    </dsp:sp>
    <dsp:sp modelId="{DA30E2C8-7C8F-43C7-ACFD-0819F3894AF8}">
      <dsp:nvSpPr>
        <dsp:cNvPr id="0" name=""/>
        <dsp:cNvSpPr/>
      </dsp:nvSpPr>
      <dsp:spPr>
        <a:xfrm>
          <a:off x="1081" y="471490"/>
          <a:ext cx="1265164" cy="99013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 smtClean="0"/>
            <a:t>«Финансовая грамотность»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i="0" kern="1200" dirty="0" smtClean="0"/>
            <a:t>знания в области финансов, банковских услуг, ценных бумаг и налогообложения навыки управления личными финансами</a:t>
          </a:r>
          <a:endParaRPr lang="ru-RU" sz="800" b="1" kern="1200" dirty="0">
            <a:solidFill>
              <a:srgbClr val="002060"/>
            </a:solidFill>
          </a:endParaRPr>
        </a:p>
      </dsp:txBody>
      <dsp:txXfrm>
        <a:off x="1081" y="471490"/>
        <a:ext cx="1265164" cy="990130"/>
      </dsp:txXfrm>
    </dsp:sp>
    <dsp:sp modelId="{239191C9-78C7-4727-9612-1BEA9DC44182}">
      <dsp:nvSpPr>
        <dsp:cNvPr id="0" name=""/>
        <dsp:cNvSpPr/>
      </dsp:nvSpPr>
      <dsp:spPr>
        <a:xfrm>
          <a:off x="1266245" y="504427"/>
          <a:ext cx="1265164" cy="924257"/>
        </a:xfrm>
        <a:prstGeom prst="rect">
          <a:avLst/>
        </a:prstGeom>
        <a:gradFill rotWithShape="0">
          <a:gsLst>
            <a:gs pos="0">
              <a:schemeClr val="accent2">
                <a:hueOff val="-1687502"/>
                <a:satOff val="-7018"/>
                <a:lumOff val="7451"/>
                <a:alphaOff val="0"/>
                <a:shade val="51000"/>
                <a:satMod val="130000"/>
              </a:schemeClr>
            </a:gs>
            <a:gs pos="80000">
              <a:schemeClr val="accent2">
                <a:hueOff val="-1687502"/>
                <a:satOff val="-7018"/>
                <a:lumOff val="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-1687502"/>
                <a:satOff val="-7018"/>
                <a:lumOff val="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«ТРИЗ и развитие </a:t>
          </a:r>
          <a:r>
            <a:rPr lang="ru-RU" sz="700" b="1" i="0" kern="1200" dirty="0" err="1" smtClean="0"/>
            <a:t>креативности</a:t>
          </a:r>
          <a:r>
            <a:rPr lang="ru-RU" sz="700" b="1" i="0" kern="1200" dirty="0" smtClean="0"/>
            <a:t>»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 smtClean="0"/>
            <a:t>Навыки </a:t>
          </a:r>
          <a:r>
            <a:rPr lang="ru-RU" sz="700" b="0" i="0" kern="1200" dirty="0" smtClean="0"/>
            <a:t>планирования  и творческой работы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i="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rgbClr val="002060"/>
            </a:solidFill>
          </a:endParaRPr>
        </a:p>
      </dsp:txBody>
      <dsp:txXfrm>
        <a:off x="1266245" y="504427"/>
        <a:ext cx="1265164" cy="924257"/>
      </dsp:txXfrm>
    </dsp:sp>
    <dsp:sp modelId="{BD9E9DC4-2B9E-45DC-A9F4-6DE4AA896AA2}">
      <dsp:nvSpPr>
        <dsp:cNvPr id="0" name=""/>
        <dsp:cNvSpPr/>
      </dsp:nvSpPr>
      <dsp:spPr>
        <a:xfrm>
          <a:off x="2531409" y="471490"/>
          <a:ext cx="1265164" cy="990130"/>
        </a:xfrm>
        <a:prstGeom prst="rect">
          <a:avLst/>
        </a:prstGeom>
        <a:gradFill rotWithShape="0">
          <a:gsLst>
            <a:gs pos="0">
              <a:schemeClr val="accent2">
                <a:hueOff val="-3375003"/>
                <a:satOff val="-14035"/>
                <a:lumOff val="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-3375003"/>
                <a:satOff val="-14035"/>
                <a:lumOff val="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-3375003"/>
                <a:satOff val="-14035"/>
                <a:lumOff val="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«Социальная и кадровая сфера»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вопросы взаимодействия муниципалитетов и малого бизнеса, социальное предпринимательство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Зеленый бизнес</a:t>
          </a:r>
          <a:endParaRPr lang="ru-RU" sz="700" kern="1200" dirty="0">
            <a:solidFill>
              <a:srgbClr val="002060"/>
            </a:solidFill>
          </a:endParaRPr>
        </a:p>
      </dsp:txBody>
      <dsp:txXfrm>
        <a:off x="2531409" y="471490"/>
        <a:ext cx="1265164" cy="990130"/>
      </dsp:txXfrm>
    </dsp:sp>
    <dsp:sp modelId="{2A432C41-6E56-4757-99F0-10E8DAC91429}">
      <dsp:nvSpPr>
        <dsp:cNvPr id="0" name=""/>
        <dsp:cNvSpPr/>
      </dsp:nvSpPr>
      <dsp:spPr>
        <a:xfrm>
          <a:off x="3796573" y="471490"/>
          <a:ext cx="1265164" cy="990130"/>
        </a:xfrm>
        <a:prstGeom prst="rect">
          <a:avLst/>
        </a:prstGeom>
        <a:gradFill rotWithShape="0">
          <a:gsLst>
            <a:gs pos="0">
              <a:schemeClr val="accent2">
                <a:hueOff val="-5062505"/>
                <a:satOff val="-21053"/>
                <a:lumOff val="22353"/>
                <a:alphaOff val="0"/>
                <a:shade val="51000"/>
                <a:satMod val="130000"/>
              </a:schemeClr>
            </a:gs>
            <a:gs pos="80000">
              <a:schemeClr val="accent2">
                <a:hueOff val="-5062505"/>
                <a:satOff val="-21053"/>
                <a:lumOff val="22353"/>
                <a:alphaOff val="0"/>
                <a:shade val="93000"/>
                <a:satMod val="130000"/>
              </a:schemeClr>
            </a:gs>
            <a:gs pos="100000">
              <a:schemeClr val="accent2">
                <a:hueOff val="-5062505"/>
                <a:satOff val="-21053"/>
                <a:lumOff val="2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«Виды предпринимательской деятельности»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Встречи с предпринимателями, экскурсии, профориентация</a:t>
          </a:r>
          <a:endParaRPr lang="ru-RU" sz="700" kern="1200" dirty="0">
            <a:solidFill>
              <a:srgbClr val="002060"/>
            </a:solidFill>
          </a:endParaRPr>
        </a:p>
      </dsp:txBody>
      <dsp:txXfrm>
        <a:off x="3796573" y="471490"/>
        <a:ext cx="1265164" cy="990130"/>
      </dsp:txXfrm>
    </dsp:sp>
    <dsp:sp modelId="{4AE51BD3-6ECD-4379-86DF-6D332A203728}">
      <dsp:nvSpPr>
        <dsp:cNvPr id="0" name=""/>
        <dsp:cNvSpPr/>
      </dsp:nvSpPr>
      <dsp:spPr>
        <a:xfrm>
          <a:off x="5061738" y="471490"/>
          <a:ext cx="1265164" cy="990130"/>
        </a:xfrm>
        <a:prstGeom prst="rect">
          <a:avLst/>
        </a:prstGeom>
        <a:gradFill rotWithShape="0">
          <a:gsLst>
            <a:gs pos="0">
              <a:schemeClr val="accent2">
                <a:hueOff val="-6750007"/>
                <a:satOff val="-28070"/>
                <a:lumOff val="29804"/>
                <a:alphaOff val="0"/>
                <a:shade val="51000"/>
                <a:satMod val="130000"/>
              </a:schemeClr>
            </a:gs>
            <a:gs pos="80000">
              <a:schemeClr val="accent2">
                <a:hueOff val="-6750007"/>
                <a:satOff val="-28070"/>
                <a:lumOff val="29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6750007"/>
                <a:satOff val="-28070"/>
                <a:lumOff val="2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«Инновационное предпринимательство»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kern="1200" dirty="0" smtClean="0">
              <a:solidFill>
                <a:schemeClr val="tx1"/>
              </a:solidFill>
            </a:rPr>
            <a:t>Распознавание новых </a:t>
          </a:r>
          <a:r>
            <a:rPr lang="ru-RU" sz="700" b="0" i="0" kern="1200" dirty="0" err="1" smtClean="0">
              <a:solidFill>
                <a:schemeClr val="tx1"/>
              </a:solidFill>
            </a:rPr>
            <a:t>бизнес-ниш</a:t>
          </a:r>
          <a:r>
            <a:rPr lang="ru-RU" sz="700" b="0" i="0" kern="1200" dirty="0" smtClean="0">
              <a:solidFill>
                <a:schemeClr val="tx1"/>
              </a:solidFill>
            </a:rPr>
            <a:t>, разработка прототипов инновационного продукта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5061738" y="471490"/>
        <a:ext cx="1265164" cy="990130"/>
      </dsp:txXfrm>
    </dsp:sp>
    <dsp:sp modelId="{CAF6A844-59D8-4C03-BE01-B9B021AEADF0}">
      <dsp:nvSpPr>
        <dsp:cNvPr id="0" name=""/>
        <dsp:cNvSpPr/>
      </dsp:nvSpPr>
      <dsp:spPr>
        <a:xfrm>
          <a:off x="6357987" y="500065"/>
          <a:ext cx="1265164" cy="990130"/>
        </a:xfrm>
        <a:prstGeom prst="rect">
          <a:avLst/>
        </a:prstGeom>
        <a:gradFill rotWithShape="0">
          <a:gsLst>
            <a:gs pos="0">
              <a:schemeClr val="accent2">
                <a:hueOff val="-8437508"/>
                <a:satOff val="-35087"/>
                <a:lumOff val="37255"/>
                <a:alphaOff val="0"/>
                <a:shade val="51000"/>
                <a:satMod val="130000"/>
              </a:schemeClr>
            </a:gs>
            <a:gs pos="80000">
              <a:schemeClr val="accent2">
                <a:hueOff val="-8437508"/>
                <a:satOff val="-35087"/>
                <a:lumOff val="37255"/>
                <a:alphaOff val="0"/>
                <a:shade val="93000"/>
                <a:satMod val="130000"/>
              </a:schemeClr>
            </a:gs>
            <a:gs pos="100000">
              <a:schemeClr val="accent2">
                <a:hueOff val="-8437508"/>
                <a:satOff val="-35087"/>
                <a:lumOff val="37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rgbClr val="002060"/>
              </a:solidFill>
            </a:rPr>
            <a:t>Бизнес-планирование, разработка собственных </a:t>
          </a:r>
          <a:r>
            <a:rPr lang="ru-RU" sz="700" kern="1200" dirty="0" err="1" smtClean="0">
              <a:solidFill>
                <a:srgbClr val="002060"/>
              </a:solidFill>
            </a:rPr>
            <a:t>бизнес-проектов</a:t>
          </a:r>
          <a:r>
            <a:rPr lang="ru-RU" sz="700" kern="1200" dirty="0" smtClean="0">
              <a:solidFill>
                <a:srgbClr val="002060"/>
              </a:solidFill>
            </a:rPr>
            <a:t>. Прикладная экономика: проведение исследований, разработка рекламных кампаний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rgbClr val="002060"/>
              </a:solidFill>
            </a:rPr>
            <a:t>Интернет-бизнес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rgbClr val="002060"/>
            </a:solidFill>
          </a:endParaRPr>
        </a:p>
      </dsp:txBody>
      <dsp:txXfrm>
        <a:off x="6357987" y="500065"/>
        <a:ext cx="1265164" cy="990130"/>
      </dsp:txXfrm>
    </dsp:sp>
    <dsp:sp modelId="{60CFC500-A7B4-4A24-A3AD-BB0956218963}">
      <dsp:nvSpPr>
        <dsp:cNvPr id="0" name=""/>
        <dsp:cNvSpPr/>
      </dsp:nvSpPr>
      <dsp:spPr>
        <a:xfrm>
          <a:off x="7592066" y="471490"/>
          <a:ext cx="1265164" cy="990130"/>
        </a:xfrm>
        <a:prstGeom prst="rect">
          <a:avLst/>
        </a:prstGeom>
        <a:gradFill rotWithShape="0">
          <a:gsLst>
            <a:gs pos="0">
              <a:schemeClr val="accent2">
                <a:hueOff val="-10125010"/>
                <a:satOff val="-42105"/>
                <a:lumOff val="44706"/>
                <a:alphaOff val="0"/>
                <a:shade val="51000"/>
                <a:satMod val="130000"/>
              </a:schemeClr>
            </a:gs>
            <a:gs pos="80000">
              <a:schemeClr val="accent2">
                <a:hueOff val="-10125010"/>
                <a:satOff val="-42105"/>
                <a:lumOff val="4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-10125010"/>
                <a:satOff val="-42105"/>
                <a:lumOff val="4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err="1" smtClean="0">
              <a:solidFill>
                <a:srgbClr val="002060"/>
              </a:solidFill>
            </a:rPr>
            <a:t>Самоменеджмент</a:t>
          </a:r>
          <a:endParaRPr lang="ru-RU" sz="700" b="1" kern="1200" dirty="0" smtClean="0">
            <a:solidFill>
              <a:srgbClr val="002060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Тайм – менеджмент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Психология лидерства и предпринимательства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002060"/>
              </a:solidFill>
            </a:rPr>
            <a:t>Правовые основы бизнеса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rgbClr val="002060"/>
            </a:solidFill>
          </a:endParaRPr>
        </a:p>
      </dsp:txBody>
      <dsp:txXfrm>
        <a:off x="7592066" y="471490"/>
        <a:ext cx="1265164" cy="990130"/>
      </dsp:txXfrm>
    </dsp:sp>
    <dsp:sp modelId="{91B54141-7F4C-458F-8F44-8969D18A1D25}">
      <dsp:nvSpPr>
        <dsp:cNvPr id="0" name=""/>
        <dsp:cNvSpPr/>
      </dsp:nvSpPr>
      <dsp:spPr>
        <a:xfrm>
          <a:off x="0" y="1461621"/>
          <a:ext cx="8858311" cy="110014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C4100-607C-46C3-830D-1EE315091FF1}">
      <dsp:nvSpPr>
        <dsp:cNvPr id="0" name=""/>
        <dsp:cNvSpPr/>
      </dsp:nvSpPr>
      <dsp:spPr>
        <a:xfrm>
          <a:off x="2745913" y="0"/>
          <a:ext cx="1652099" cy="741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ctr" defTabSz="4445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0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Запросы региональной экономики</a:t>
          </a:r>
          <a:endParaRPr lang="ru-RU" sz="1000" b="1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sp:txBody>
      <dsp:txXfrm>
        <a:off x="3241543" y="0"/>
        <a:ext cx="1156469" cy="556260"/>
      </dsp:txXfrm>
    </dsp:sp>
    <dsp:sp modelId="{D6D7CE87-CFCF-4B8D-9C17-E37EDEB5F380}">
      <dsp:nvSpPr>
        <dsp:cNvPr id="0" name=""/>
        <dsp:cNvSpPr/>
      </dsp:nvSpPr>
      <dsp:spPr>
        <a:xfrm>
          <a:off x="959836" y="0"/>
          <a:ext cx="1488036" cy="741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ctr" defTabSz="4445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  <a:buChar char="••"/>
          </a:pPr>
          <a:r>
            <a:rPr lang="ru-RU" sz="1000" b="1" kern="1200" dirty="0" smtClean="0">
              <a:solidFill>
                <a:srgbClr val="002060"/>
              </a:solidFill>
              <a:latin typeface="Arial" pitchFamily="34" charset="0"/>
              <a:ea typeface="+mn-ea"/>
              <a:cs typeface="+mn-cs"/>
            </a:rPr>
            <a:t>Запросы рынка образовательных услуг</a:t>
          </a:r>
          <a:endParaRPr lang="ru-RU" sz="1000" b="1" kern="1200" dirty="0">
            <a:solidFill>
              <a:srgbClr val="002060"/>
            </a:solidFill>
            <a:latin typeface="Arial" pitchFamily="34" charset="0"/>
            <a:ea typeface="+mn-ea"/>
            <a:cs typeface="+mn-cs"/>
          </a:endParaRPr>
        </a:p>
      </dsp:txBody>
      <dsp:txXfrm>
        <a:off x="959836" y="0"/>
        <a:ext cx="1041625" cy="556260"/>
      </dsp:txXfrm>
    </dsp:sp>
    <dsp:sp modelId="{77222165-92DE-4491-80FA-26083D3DA8F8}">
      <dsp:nvSpPr>
        <dsp:cNvPr id="0" name=""/>
        <dsp:cNvSpPr/>
      </dsp:nvSpPr>
      <dsp:spPr>
        <a:xfrm>
          <a:off x="1652160" y="132111"/>
          <a:ext cx="1003586" cy="100358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Интеграционные процессы в экономике</a:t>
          </a:r>
          <a:endParaRPr lang="ru-RU" sz="900" b="1" kern="1200" dirty="0"/>
        </a:p>
      </dsp:txBody>
      <dsp:txXfrm>
        <a:off x="1652160" y="132111"/>
        <a:ext cx="1003586" cy="1003586"/>
      </dsp:txXfrm>
    </dsp:sp>
    <dsp:sp modelId="{60467BB3-BD26-4268-9F99-92AC96B99FCF}">
      <dsp:nvSpPr>
        <dsp:cNvPr id="0" name=""/>
        <dsp:cNvSpPr/>
      </dsp:nvSpPr>
      <dsp:spPr>
        <a:xfrm rot="5400000">
          <a:off x="2702102" y="132111"/>
          <a:ext cx="1003586" cy="100358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Региональные целевые программы</a:t>
          </a:r>
          <a:endParaRPr lang="ru-RU" sz="800" b="1" kern="1200" dirty="0"/>
        </a:p>
      </dsp:txBody>
      <dsp:txXfrm rot="5400000">
        <a:off x="2702102" y="132111"/>
        <a:ext cx="1003586" cy="1003586"/>
      </dsp:txXfrm>
    </dsp:sp>
    <dsp:sp modelId="{281F2491-5856-4C87-B94A-4DDFA655427E}">
      <dsp:nvSpPr>
        <dsp:cNvPr id="0" name=""/>
        <dsp:cNvSpPr/>
      </dsp:nvSpPr>
      <dsp:spPr>
        <a:xfrm rot="10800000">
          <a:off x="2702102" y="1182053"/>
          <a:ext cx="1003586" cy="100358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малое количество образовательных программ</a:t>
          </a:r>
          <a:endParaRPr lang="ru-RU" sz="800" b="1" kern="1200" dirty="0"/>
        </a:p>
      </dsp:txBody>
      <dsp:txXfrm rot="10800000">
        <a:off x="2702102" y="1182053"/>
        <a:ext cx="1003586" cy="1003586"/>
      </dsp:txXfrm>
    </dsp:sp>
    <dsp:sp modelId="{4ED1309D-0E0B-4626-8379-80EB0E00D7F4}">
      <dsp:nvSpPr>
        <dsp:cNvPr id="0" name=""/>
        <dsp:cNvSpPr/>
      </dsp:nvSpPr>
      <dsp:spPr>
        <a:xfrm rot="16200000">
          <a:off x="1652160" y="1182053"/>
          <a:ext cx="1003586" cy="1003586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Преподавательский потенциал</a:t>
          </a:r>
          <a:endParaRPr lang="ru-RU" sz="800" b="1" kern="1200" dirty="0"/>
        </a:p>
      </dsp:txBody>
      <dsp:txXfrm rot="16200000">
        <a:off x="1652160" y="1182053"/>
        <a:ext cx="1003586" cy="1003586"/>
      </dsp:txXfrm>
    </dsp:sp>
    <dsp:sp modelId="{B75638DB-F89B-464E-BCD1-EA0D1D42A35C}">
      <dsp:nvSpPr>
        <dsp:cNvPr id="0" name=""/>
        <dsp:cNvSpPr/>
      </dsp:nvSpPr>
      <dsp:spPr>
        <a:xfrm>
          <a:off x="2505673" y="950278"/>
          <a:ext cx="346503" cy="301307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B20927-E433-4E58-87FD-527F36C8EC2C}">
      <dsp:nvSpPr>
        <dsp:cNvPr id="0" name=""/>
        <dsp:cNvSpPr/>
      </dsp:nvSpPr>
      <dsp:spPr>
        <a:xfrm rot="10800000">
          <a:off x="2505673" y="1066165"/>
          <a:ext cx="346503" cy="301307"/>
        </a:xfrm>
        <a:prstGeom prst="circular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CEC2C-2038-4EB0-8569-AA2880B68E6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9AF8A-2066-4D03-B1A7-17B273B8A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Развитие 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рыночных отношений формирует 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социальный 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заказ на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развитие предпринимательства, так в</a:t>
            </a:r>
            <a:r>
              <a:rPr lang="ru-RU" baseline="0" dirty="0" smtClean="0"/>
              <a:t> ст. 7 закона №29 ЗАО подчеркивается важность 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Пропаганды и популяризации предпринимательской деятельности. В госпрограмме «Развитие туризма и </a:t>
            </a:r>
            <a:r>
              <a:rPr lang="ru-RU" sz="1200" dirty="0" smtClean="0"/>
              <a:t>повышение эффективности реализации молодёжной политики, организация отдыха и оздоровления детей и молодёжи на 2014 - 2020 годы» в п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еречне мероприятий Подпрограммы 1 указываются такие мероприятия как : Организация и проведение окружных, межмуниципальных и иных мероприятий, направленных на организацию досуга детей и молодежи, развитие личностного потенциала молодых людей. Комплекс вышеназванных мероприятий предусматривает: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    - проекты по развитию интеллектуального потенциала молодежи, научно-технического творчества, вовлечение молодежи в инновационную </a:t>
            </a:r>
            <a:r>
              <a:rPr kumimoji="1" lang="ru-RU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деятельность;проекты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по развитию интеллектуального потенциала молодежи, научно-технического творчества, вовлечение молодежи в инновационную деятельность. </a:t>
            </a:r>
          </a:p>
          <a:p>
            <a:pPr marL="0" marR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Госпрограмме «Экономическое развитие и  инновационная экономика</a:t>
            </a:r>
            <a:r>
              <a:rPr kumimoji="1" lang="ru-RU" sz="12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дается характеристика инфраструктуры поддержки малого предпринимательства и определяется, что: «</a:t>
            </a:r>
            <a:r>
              <a:rPr kumimoji="1" lang="ru-RU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Целью формирования инфраструктуры поддержки субъектов малого и среднего предпринимательства является обеспечение потребностей малых и средних предприятий, возникающих в процессе организации, ведения и расширения предпринимательской деятельности. Основной функцией организаций инфраструктуры является создание благоприятных условий для начинающего и развивающегося бизнеса, в том числе в области финансирования, обучения, консультирования, имущественного обеспечения, информационной поддержки и др.» (Перечень мероприятий Подпрограммы 3)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AF8A-2066-4D03-B1A7-17B273B8A6C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, направленных на развитие предпринимательских навыков молодежи;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AF8A-2066-4D03-B1A7-17B273B8A6C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слушателей получили сертификаты о завершении курса основ предпринимательства</a:t>
            </a:r>
          </a:p>
          <a:p>
            <a:pPr lvl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слушателей разработали и представили бизнес-планы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9AF8A-2066-4D03-B1A7-17B273B8A6C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0900" y="6384925"/>
            <a:ext cx="2895600" cy="244475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lvl1pPr>
          </a:lstStyle>
          <a:p>
            <a:r>
              <a:rPr lang="en-US"/>
              <a:t>Edit your company slogan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124200" y="6477000"/>
            <a:ext cx="1828800" cy="244475"/>
          </a:xfrm>
        </p:spPr>
        <p:txBody>
          <a:bodyPr/>
          <a:lstStyle>
            <a:lvl1pPr>
              <a:defRPr/>
            </a:lvl1pPr>
          </a:lstStyle>
          <a:p>
            <a:fld id="{CEDE0A9A-6C05-4004-9A70-03E572006C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962400"/>
            <a:ext cx="6172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3200400"/>
            <a:ext cx="64008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6019800" y="5934075"/>
            <a:ext cx="283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1AF6-FB7C-4F9D-8357-BD6D81DE3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350838"/>
            <a:ext cx="207645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350838"/>
            <a:ext cx="607695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EADD-DEC2-49E9-8DFB-6FF5E9534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34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9718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09F8916A-1EA5-4A57-AEB3-B289BF6C7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28E02-D29F-4056-B266-1B33336BF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4C1A0-F2F4-453A-92CE-14944FBFB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30B50-DE80-4FF4-A497-EE726FB92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FE0A8-D53B-4C18-9397-4873086B9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F0CCB-89E2-44E7-9805-4A8314B96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B84D1-0E89-4F9C-9481-700513FA7D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FB46-05E4-40F2-A0A3-DCE24E6CF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252B-D64A-4C76-B841-01100962B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133600" y="381000"/>
            <a:ext cx="70104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1981200" y="457200"/>
            <a:ext cx="71628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943600" y="63246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5532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623E33-CC41-4CA5-97C0-919FB582D3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28800" y="350838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white">
          <a:xfrm>
            <a:off x="7196138" y="5943600"/>
            <a:ext cx="1643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 i="1">
                <a:solidFill>
                  <a:schemeClr val="accent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arantf1://27840687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garantf1://2784070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az-edu.ru/about/393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Microsoft_Office_PowerPoint2.sldx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Администратор\Рабочий стол\2 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39"/>
            <a:ext cx="6858048" cy="5000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00958" y="5929330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142984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Бизнес - инкубатор начинающего предпринимателя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90500"/>
            <a:ext cx="903605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cap="all" dirty="0" smtClean="0">
                <a:solidFill>
                  <a:schemeClr val="bg1"/>
                </a:solidFill>
              </a:rPr>
              <a:t>МИКРОФИНАНСОВАЯ ОРГАНИЗАЦИЯ Фонд </a:t>
            </a:r>
            <a:r>
              <a:rPr lang="ru-RU" sz="2000" cap="all" dirty="0">
                <a:solidFill>
                  <a:schemeClr val="bg1"/>
                </a:solidFill>
              </a:rPr>
              <a:t>развития Тазовского района </a:t>
            </a:r>
            <a:r>
              <a:rPr lang="ru-RU" sz="2000" cap="all" dirty="0" smtClean="0">
                <a:solidFill>
                  <a:schemeClr val="bg1"/>
                </a:solidFill>
              </a:rPr>
              <a:t>ЯМАЛО-НЕНЕЦКОГО АВТОНОМНОГО ОКРУГА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09800" y="3276600"/>
            <a:ext cx="6577042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БЛАГОДАРЮ ЗА ВНИМАНИЕ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928670"/>
            <a:ext cx="8501122" cy="550072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1. ЗАКОН ЯМАЛО-НЕНЕЦКОГО АВТОНОМНОГО ОКРУГА от 24 мая 2012 года N 29-ЗАО </a:t>
            </a:r>
            <a:r>
              <a:rPr lang="ru-RU" sz="1800" b="1" dirty="0" smtClean="0"/>
              <a:t>«О развитии малого и среднего предпринимательства в Ямало-Ненецком автономном округе»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2. ГОСУДАРСТВЕННАЯ ПРОГРАММА ЯМАЛО-НЕНЕЦКОГО АТОНОМНОГО ОКРУГА </a:t>
            </a:r>
            <a:r>
              <a:rPr lang="ru-RU" sz="1800" b="1" dirty="0" smtClean="0"/>
              <a:t> "Экономическое развитие и инновационная экономика на 2014 - 2020 годы"</a:t>
            </a:r>
            <a:r>
              <a:rPr lang="ru-RU" sz="1800" dirty="0" smtClean="0"/>
              <a:t>, утвержденной </a:t>
            </a:r>
            <a:r>
              <a:rPr lang="ru-RU" sz="1800" dirty="0" smtClean="0">
                <a:hlinkClick r:id="rId3"/>
              </a:rPr>
              <a:t>постановлением</a:t>
            </a:r>
            <a:r>
              <a:rPr lang="ru-RU" sz="1800" dirty="0" smtClean="0"/>
              <a:t> Правительства Ямало-Ненецкого автономного округа от 25 декабря 2013 года N 1111-П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/>
              <a:t>3. ГОСУДАРСТВЕННАЯ ПРОГРАММА ЯМАЛО-НЕНЕЦКОГО АТОНОМНОГО ОКРУГА  </a:t>
            </a:r>
            <a:r>
              <a:rPr lang="ru-RU" sz="1800" b="1" dirty="0" smtClean="0"/>
              <a:t>"Развитие туризма, повышение эффективности реализации молодёжной политики, организация отдыха и оздоровления детей и молодёжи на 2014 - 2020 годы"</a:t>
            </a:r>
            <a:r>
              <a:rPr lang="ru-RU" sz="1800" dirty="0" smtClean="0"/>
              <a:t>, утвержденной </a:t>
            </a:r>
            <a:r>
              <a:rPr lang="ru-RU" sz="1800" dirty="0" smtClean="0">
                <a:solidFill>
                  <a:schemeClr val="tx1"/>
                </a:solidFill>
                <a:hlinkClick r:id="rId4"/>
              </a:rPr>
              <a:t>постановлением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/>
              <a:t>Правительства Ямало-Ненецкого автономного округа </a:t>
            </a:r>
            <a:r>
              <a:rPr lang="ru-RU" sz="1800" dirty="0" smtClean="0">
                <a:solidFill>
                  <a:schemeClr val="bg1"/>
                </a:solidFill>
              </a:rPr>
              <a:t>от 25 декабря 2013 года </a:t>
            </a:r>
            <a:r>
              <a:rPr lang="ru-RU" sz="1800" dirty="0" smtClean="0"/>
              <a:t>N 1126-П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Социальный заказ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C:\Documents and Settings\User\Local Settings\Temporary Internet Files\Content.Word\IMG_20151017_1753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66" y="4214818"/>
            <a:ext cx="3071834" cy="2495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C:\Documents and Settings\User\Local Settings\Temporary Internet Files\Content.Word\IMG_20151017_1809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4357718" cy="3571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" descr="C:\Documents and Settings\Администратор\Рабочий стол\IMG_20160407_122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3357586" cy="2569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0"/>
            <a:ext cx="6934200" cy="100010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СИСТ</a:t>
            </a:r>
            <a:r>
              <a:rPr lang="ru-RU" sz="2000" dirty="0" smtClean="0"/>
              <a:t>ЕМА ВЗАИМОСВЯЗЕЙ БИЗНЕС-ИНКУБАТОРА НАЧИНАЮЩЕГО ПРЕДПРИНИМАТЕЛЯ</a:t>
            </a:r>
            <a:endParaRPr lang="en-US" sz="2000" dirty="0"/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642910" y="928670"/>
            <a:ext cx="7929992" cy="4981178"/>
            <a:chOff x="694" y="1177"/>
            <a:chExt cx="4413" cy="2772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gray">
            <a:xfrm rot="20056323">
              <a:off x="3724" y="309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2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829" name="Oval 5"/>
            <p:cNvSpPr>
              <a:spLocks noChangeArrowheads="1"/>
            </p:cNvSpPr>
            <p:nvPr/>
          </p:nvSpPr>
          <p:spPr bwMode="gray">
            <a:xfrm rot="20056323">
              <a:off x="2876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1" name="Oval 7"/>
            <p:cNvSpPr>
              <a:spLocks noChangeArrowheads="1"/>
            </p:cNvSpPr>
            <p:nvPr/>
          </p:nvSpPr>
          <p:spPr bwMode="gray">
            <a:xfrm rot="20056323">
              <a:off x="1872" y="362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2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3" name="Oval 9"/>
            <p:cNvSpPr>
              <a:spLocks noChangeArrowheads="1"/>
            </p:cNvSpPr>
            <p:nvPr/>
          </p:nvSpPr>
          <p:spPr bwMode="gray">
            <a:xfrm rot="20056323">
              <a:off x="1344" y="2495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34" name="Oval 10"/>
            <p:cNvSpPr>
              <a:spLocks noChangeArrowheads="1"/>
            </p:cNvSpPr>
            <p:nvPr/>
          </p:nvSpPr>
          <p:spPr bwMode="gray">
            <a:xfrm>
              <a:off x="2316" y="1177"/>
              <a:ext cx="923" cy="9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gray">
            <a:xfrm>
              <a:off x="773" y="1882"/>
              <a:ext cx="945" cy="93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6" name="Oval 12"/>
            <p:cNvSpPr>
              <a:spLocks noChangeArrowheads="1"/>
            </p:cNvSpPr>
            <p:nvPr/>
          </p:nvSpPr>
          <p:spPr bwMode="gray">
            <a:xfrm>
              <a:off x="1250" y="3050"/>
              <a:ext cx="962" cy="89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gray">
            <a:xfrm>
              <a:off x="3128" y="2399"/>
              <a:ext cx="1025" cy="100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gray">
            <a:xfrm>
              <a:off x="4072" y="1206"/>
              <a:ext cx="915" cy="90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77839" name="Text Box 15"/>
            <p:cNvSpPr txBox="1">
              <a:spLocks noChangeArrowheads="1"/>
            </p:cNvSpPr>
            <p:nvPr/>
          </p:nvSpPr>
          <p:spPr bwMode="gray">
            <a:xfrm>
              <a:off x="694" y="2066"/>
              <a:ext cx="111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200" b="1" dirty="0" smtClean="0">
                  <a:solidFill>
                    <a:srgbClr val="FBF0AB"/>
                  </a:solidFill>
                  <a:latin typeface="Verdana" pitchFamily="34" charset="0"/>
                </a:rPr>
                <a:t>Региональный</a:t>
              </a:r>
            </a:p>
            <a:p>
              <a:pPr algn="ctr" eaLnBrk="0" hangingPunct="0"/>
              <a:r>
                <a:rPr lang="ru-RU" sz="1200" b="1" dirty="0" smtClean="0">
                  <a:solidFill>
                    <a:srgbClr val="FBF0AB"/>
                  </a:solidFill>
                  <a:latin typeface="Verdana" pitchFamily="34" charset="0"/>
                </a:rPr>
                <a:t> рынок образовательных</a:t>
              </a:r>
            </a:p>
            <a:p>
              <a:pPr algn="ctr" eaLnBrk="0" hangingPunct="0"/>
              <a:r>
                <a:rPr lang="ru-RU" sz="1200" b="1" dirty="0" smtClean="0">
                  <a:solidFill>
                    <a:srgbClr val="FBF0AB"/>
                  </a:solidFill>
                  <a:latin typeface="Verdana" pitchFamily="34" charset="0"/>
                </a:rPr>
                <a:t> услуг</a:t>
              </a:r>
              <a:endParaRPr lang="en-US" sz="1200" b="1" dirty="0">
                <a:solidFill>
                  <a:srgbClr val="FBF0AB"/>
                </a:solidFill>
                <a:latin typeface="Verdana" pitchFamily="34" charset="0"/>
              </a:endParaRPr>
            </a:p>
          </p:txBody>
        </p:sp>
        <p:sp>
          <p:nvSpPr>
            <p:cNvPr id="77840" name="Text Box 16"/>
            <p:cNvSpPr txBox="1">
              <a:spLocks noChangeArrowheads="1"/>
            </p:cNvSpPr>
            <p:nvPr/>
          </p:nvSpPr>
          <p:spPr bwMode="gray">
            <a:xfrm>
              <a:off x="2403" y="1365"/>
              <a:ext cx="795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</a:rPr>
                <a:t>Департамент образования</a:t>
              </a:r>
            </a:p>
            <a:p>
              <a:pPr algn="ctr" eaLnBrk="0" hangingPunct="0"/>
              <a:r>
                <a:rPr lang="ru-RU" sz="1200" b="1" dirty="0" smtClean="0">
                  <a:solidFill>
                    <a:schemeClr val="bg1"/>
                  </a:solidFill>
                  <a:latin typeface="Verdana" pitchFamily="34" charset="0"/>
                </a:rPr>
                <a:t>Тазовского района</a:t>
              </a:r>
              <a:endParaRPr lang="en-US" sz="12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7841" name="Text Box 17"/>
            <p:cNvSpPr txBox="1">
              <a:spLocks noChangeArrowheads="1"/>
            </p:cNvSpPr>
            <p:nvPr/>
          </p:nvSpPr>
          <p:spPr bwMode="gray">
            <a:xfrm>
              <a:off x="4014" y="1351"/>
              <a:ext cx="1093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FFFF00"/>
                  </a:solidFill>
                  <a:latin typeface="Verdana" pitchFamily="34" charset="0"/>
                </a:rPr>
                <a:t>Региональные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FFFF00"/>
                  </a:solidFill>
                  <a:latin typeface="Verdana" pitchFamily="34" charset="0"/>
                </a:rPr>
                <a:t>органы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FFFF00"/>
                  </a:solidFill>
                  <a:latin typeface="Verdana" pitchFamily="34" charset="0"/>
                </a:rPr>
                <a:t>исполнительной 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FFFF00"/>
                  </a:solidFill>
                  <a:latin typeface="Verdana" pitchFamily="34" charset="0"/>
                </a:rPr>
                <a:t>власти</a:t>
              </a:r>
              <a:endParaRPr lang="en-US" b="1" dirty="0">
                <a:solidFill>
                  <a:srgbClr val="FFFF00"/>
                </a:solidFill>
                <a:latin typeface="Verdana" pitchFamily="34" charset="0"/>
              </a:endParaRPr>
            </a:p>
          </p:txBody>
        </p:sp>
        <p:sp>
          <p:nvSpPr>
            <p:cNvPr id="77842" name="Text Box 18"/>
            <p:cNvSpPr txBox="1">
              <a:spLocks noChangeArrowheads="1"/>
            </p:cNvSpPr>
            <p:nvPr/>
          </p:nvSpPr>
          <p:spPr bwMode="gray">
            <a:xfrm>
              <a:off x="3159" y="2688"/>
              <a:ext cx="954" cy="3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hlinkClick r:id="rId5"/>
                </a:rPr>
                <a:t>Подведомстве</a:t>
              </a:r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</a:rPr>
                <a:t>нные </a:t>
              </a:r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Verdana" pitchFamily="34" charset="0"/>
                  <a:hlinkClick r:id="rId5"/>
                </a:rPr>
                <a:t>образовательные учреждения</a:t>
              </a:r>
              <a:endPara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gray">
            <a:xfrm>
              <a:off x="1302" y="3233"/>
              <a:ext cx="86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Реальный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 сектор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 экономики</a:t>
              </a:r>
              <a:endParaRPr lang="en-US" sz="16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8" y="214290"/>
            <a:ext cx="8405842" cy="1571612"/>
          </a:xfrm>
        </p:spPr>
        <p:txBody>
          <a:bodyPr/>
          <a:lstStyle/>
          <a:p>
            <a:pPr algn="r"/>
            <a:r>
              <a:rPr lang="ru-RU" sz="2400" dirty="0" smtClean="0"/>
              <a:t>Основные функции Бизнес - инкубатора по организации просветительской деятельности в области предпринимательства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500188"/>
          <a:ext cx="8305800" cy="500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Documents and Settings\Администратор\Рабочий стол\IMG_20160407_112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643314"/>
            <a:ext cx="3640453" cy="30718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85728"/>
            <a:ext cx="7500958" cy="1214446"/>
          </a:xfrm>
        </p:spPr>
        <p:txBody>
          <a:bodyPr/>
          <a:lstStyle/>
          <a:p>
            <a:pPr algn="ctr"/>
            <a:r>
              <a:rPr lang="ru-RU" sz="2800" dirty="0" smtClean="0"/>
              <a:t>Основные Цели ОБЩЕОБРАЗОВАТЕЛЬНЫХ мероприятий БИЗНЕС-ИНКУБАТОРА</a:t>
            </a:r>
            <a:endParaRPr lang="en-US" sz="2800" i="1" dirty="0"/>
          </a:p>
        </p:txBody>
      </p: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0" y="1600200"/>
            <a:ext cx="9001125" cy="4135452"/>
            <a:chOff x="0" y="1008"/>
            <a:chExt cx="5670" cy="2293"/>
          </a:xfrm>
        </p:grpSpPr>
        <p:grpSp>
          <p:nvGrpSpPr>
            <p:cNvPr id="58408" name="Group 40"/>
            <p:cNvGrpSpPr>
              <a:grpSpLocks/>
            </p:cNvGrpSpPr>
            <p:nvPr/>
          </p:nvGrpSpPr>
          <p:grpSpPr bwMode="auto">
            <a:xfrm>
              <a:off x="0" y="2704"/>
              <a:ext cx="3683" cy="597"/>
              <a:chOff x="0" y="3198"/>
              <a:chExt cx="5056" cy="816"/>
            </a:xfrm>
          </p:grpSpPr>
          <p:sp>
            <p:nvSpPr>
              <p:cNvPr id="58409" name="Rectangle 41"/>
              <p:cNvSpPr>
                <a:spLocks noChangeArrowheads="1"/>
              </p:cNvSpPr>
              <p:nvPr/>
            </p:nvSpPr>
            <p:spPr bwMode="gray">
              <a:xfrm>
                <a:off x="0" y="3408"/>
                <a:ext cx="4766" cy="576"/>
              </a:xfrm>
              <a:prstGeom prst="rect">
                <a:avLst/>
              </a:prstGeom>
              <a:gradFill rotWithShape="1">
                <a:gsLst>
                  <a:gs pos="0">
                    <a:srgbClr val="00CC99">
                      <a:gamma/>
                      <a:tint val="0"/>
                      <a:invGamma/>
                    </a:srgbClr>
                  </a:gs>
                  <a:gs pos="100000">
                    <a:srgbClr val="00CC99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4233" y="3198"/>
                <a:ext cx="823" cy="816"/>
                <a:chOff x="2016" y="1920"/>
                <a:chExt cx="1680" cy="1680"/>
              </a:xfrm>
            </p:grpSpPr>
            <p:sp>
              <p:nvSpPr>
                <p:cNvPr id="58411" name="Oval 4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99"/>
                    </a:gs>
                    <a:gs pos="100000">
                      <a:srgbClr val="00CC99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412" name="Freeform 4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00CC99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8413" name="Text Box 45"/>
              <p:cNvSpPr txBox="1">
                <a:spLocks noChangeArrowheads="1"/>
              </p:cNvSpPr>
              <p:nvPr/>
            </p:nvSpPr>
            <p:spPr bwMode="gray">
              <a:xfrm>
                <a:off x="4533" y="3251"/>
                <a:ext cx="377" cy="3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0" y="1588"/>
              <a:ext cx="2934" cy="590"/>
              <a:chOff x="0" y="1666"/>
              <a:chExt cx="4028" cy="806"/>
            </a:xfrm>
          </p:grpSpPr>
          <p:sp>
            <p:nvSpPr>
              <p:cNvPr id="58415" name="Rectangle 47"/>
              <p:cNvSpPr>
                <a:spLocks noChangeArrowheads="1"/>
              </p:cNvSpPr>
              <p:nvPr/>
            </p:nvSpPr>
            <p:spPr bwMode="gray">
              <a:xfrm>
                <a:off x="0" y="1868"/>
                <a:ext cx="3478" cy="576"/>
              </a:xfrm>
              <a:prstGeom prst="rect">
                <a:avLst/>
              </a:prstGeom>
              <a:gradFill rotWithShape="1">
                <a:gsLst>
                  <a:gs pos="0">
                    <a:srgbClr val="418AEB">
                      <a:gamma/>
                      <a:tint val="0"/>
                      <a:invGamma/>
                    </a:srgbClr>
                  </a:gs>
                  <a:gs pos="100000">
                    <a:srgbClr val="418AEB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3217" y="1666"/>
                <a:ext cx="811" cy="806"/>
                <a:chOff x="3938" y="1968"/>
                <a:chExt cx="430" cy="437"/>
              </a:xfrm>
            </p:grpSpPr>
            <p:grpSp>
              <p:nvGrpSpPr>
                <p:cNvPr id="58417" name="Group 49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58418" name="Oval 50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4996E3">
                          <a:gamma/>
                          <a:shade val="3019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419" name="Freeform 51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42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4054" y="2028"/>
                  <a:ext cx="190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58421" name="Group 53"/>
            <p:cNvGrpSpPr>
              <a:grpSpLocks/>
            </p:cNvGrpSpPr>
            <p:nvPr/>
          </p:nvGrpSpPr>
          <p:grpSpPr bwMode="auto">
            <a:xfrm>
              <a:off x="0" y="2124"/>
              <a:ext cx="3323" cy="593"/>
              <a:chOff x="0" y="2426"/>
              <a:chExt cx="4563" cy="811"/>
            </a:xfrm>
          </p:grpSpPr>
          <p:sp>
            <p:nvSpPr>
              <p:cNvPr id="58422" name="Rectangle 54"/>
              <p:cNvSpPr>
                <a:spLocks noChangeArrowheads="1"/>
              </p:cNvSpPr>
              <p:nvPr/>
            </p:nvSpPr>
            <p:spPr bwMode="gray">
              <a:xfrm>
                <a:off x="0" y="2660"/>
                <a:ext cx="4240" cy="577"/>
              </a:xfrm>
              <a:prstGeom prst="rect">
                <a:avLst/>
              </a:prstGeom>
              <a:gradFill rotWithShape="1">
                <a:gsLst>
                  <a:gs pos="0">
                    <a:srgbClr val="56B0CC">
                      <a:gamma/>
                      <a:tint val="0"/>
                      <a:invGamma/>
                    </a:srgbClr>
                  </a:gs>
                  <a:gs pos="100000">
                    <a:srgbClr val="56B0CC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23" name="Group 55"/>
              <p:cNvGrpSpPr>
                <a:grpSpLocks/>
              </p:cNvGrpSpPr>
              <p:nvPr/>
            </p:nvGrpSpPr>
            <p:grpSpPr bwMode="auto">
              <a:xfrm>
                <a:off x="3744" y="2426"/>
                <a:ext cx="819" cy="811"/>
                <a:chOff x="3552" y="3339"/>
                <a:chExt cx="412" cy="392"/>
              </a:xfrm>
            </p:grpSpPr>
            <p:grpSp>
              <p:nvGrpSpPr>
                <p:cNvPr id="58424" name="Group 56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58425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6B0CC"/>
                      </a:gs>
                      <a:gs pos="100000">
                        <a:srgbClr val="56B0CC">
                          <a:gamma/>
                          <a:shade val="24314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426" name="Freeform 5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56B0CC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427" name="Text Box 59"/>
                <p:cNvSpPr txBox="1">
                  <a:spLocks noChangeArrowheads="1"/>
                </p:cNvSpPr>
                <p:nvPr/>
              </p:nvSpPr>
              <p:spPr bwMode="gray">
                <a:xfrm>
                  <a:off x="3692" y="3360"/>
                  <a:ext cx="177" cy="1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C</a:t>
                  </a:r>
                </a:p>
              </p:txBody>
            </p:sp>
          </p:grpSp>
        </p:grpSp>
        <p:grpSp>
          <p:nvGrpSpPr>
            <p:cNvPr id="58428" name="Group 60"/>
            <p:cNvGrpSpPr>
              <a:grpSpLocks/>
            </p:cNvGrpSpPr>
            <p:nvPr/>
          </p:nvGrpSpPr>
          <p:grpSpPr bwMode="auto">
            <a:xfrm>
              <a:off x="0" y="1037"/>
              <a:ext cx="2589" cy="587"/>
              <a:chOff x="0" y="864"/>
              <a:chExt cx="3553" cy="802"/>
            </a:xfrm>
          </p:grpSpPr>
          <p:sp>
            <p:nvSpPr>
              <p:cNvPr id="58429" name="Rectangle 61"/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gradFill rotWithShape="1">
                <a:gsLst>
                  <a:gs pos="0">
                    <a:srgbClr val="E98931">
                      <a:gamma/>
                      <a:tint val="0"/>
                      <a:invGamma/>
                    </a:srgbClr>
                  </a:gs>
                  <a:gs pos="100000">
                    <a:srgbClr val="E9893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430" name="Group 62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58431" name="Group 6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58432" name="Oval 6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9900"/>
                      </a:gs>
                      <a:gs pos="100000">
                        <a:srgbClr val="FF9900">
                          <a:gamma/>
                          <a:shade val="39216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8433" name="Freeform 6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434" name="Text Box 66"/>
                <p:cNvSpPr txBox="1">
                  <a:spLocks noChangeArrowheads="1"/>
                </p:cNvSpPr>
                <p:nvPr/>
              </p:nvSpPr>
              <p:spPr bwMode="gray">
                <a:xfrm>
                  <a:off x="1618" y="2016"/>
                  <a:ext cx="192" cy="2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58435" name="Text Box 67"/>
            <p:cNvSpPr txBox="1">
              <a:spLocks noChangeArrowheads="1"/>
            </p:cNvSpPr>
            <p:nvPr/>
          </p:nvSpPr>
          <p:spPr bwMode="gray">
            <a:xfrm>
              <a:off x="0" y="1125"/>
              <a:ext cx="1980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 smtClean="0">
                  <a:solidFill>
                    <a:srgbClr val="000099"/>
                  </a:solidFill>
                </a:rPr>
                <a:t>Удовлетворение образовательных потребностей в области предпринимательства и финансов</a:t>
              </a:r>
              <a:endParaRPr lang="ru-RU" sz="1400" dirty="0">
                <a:solidFill>
                  <a:srgbClr val="000099"/>
                </a:solidFill>
              </a:endParaRPr>
            </a:p>
          </p:txBody>
        </p:sp>
        <p:sp>
          <p:nvSpPr>
            <p:cNvPr id="58436" name="Text Box 68"/>
            <p:cNvSpPr txBox="1">
              <a:spLocks noChangeArrowheads="1"/>
            </p:cNvSpPr>
            <p:nvPr/>
          </p:nvSpPr>
          <p:spPr bwMode="gray">
            <a:xfrm>
              <a:off x="0" y="1710"/>
              <a:ext cx="243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 smtClean="0">
                  <a:solidFill>
                    <a:srgbClr val="FF0000"/>
                  </a:solidFill>
                </a:rPr>
                <a:t>Развитие предпринимательского потенциала  детей и молодежи, популяризация предпринимательской деятельности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58437" name="Text Box 69"/>
            <p:cNvSpPr txBox="1">
              <a:spLocks noChangeArrowheads="1"/>
            </p:cNvSpPr>
            <p:nvPr/>
          </p:nvSpPr>
          <p:spPr bwMode="gray">
            <a:xfrm>
              <a:off x="0" y="2392"/>
              <a:ext cx="27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ru-RU" sz="1400" dirty="0" smtClean="0">
                  <a:solidFill>
                    <a:srgbClr val="FF0000"/>
                  </a:solidFill>
                </a:rPr>
                <a:t>Формирование ключевых предпринимательских компетенций индивидуумов</a:t>
              </a:r>
            </a:p>
          </p:txBody>
        </p:sp>
        <p:sp>
          <p:nvSpPr>
            <p:cNvPr id="58438" name="Text Box 70"/>
            <p:cNvSpPr txBox="1">
              <a:spLocks noChangeArrowheads="1"/>
            </p:cNvSpPr>
            <p:nvPr/>
          </p:nvSpPr>
          <p:spPr bwMode="gray">
            <a:xfrm>
              <a:off x="90" y="2854"/>
              <a:ext cx="2889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ru-RU" sz="1600" dirty="0" smtClean="0">
                  <a:solidFill>
                    <a:srgbClr val="7030A0"/>
                  </a:solidFill>
                </a:rPr>
                <a:t>Формирование у школьников </a:t>
              </a:r>
              <a:r>
                <a:rPr lang="ru-RU" sz="1600" dirty="0" smtClean="0">
                  <a:solidFill>
                    <a:srgbClr val="7030A0"/>
                  </a:solidFill>
                </a:rPr>
                <a:t>навыков </a:t>
              </a:r>
              <a:r>
                <a:rPr lang="ru-RU" sz="1600" dirty="0" err="1" smtClean="0"/>
                <a:t>командообразования</a:t>
              </a:r>
              <a:r>
                <a:rPr lang="ru-RU" sz="1600" dirty="0" smtClean="0"/>
                <a:t>, </a:t>
              </a:r>
              <a:r>
                <a:rPr lang="ru-RU" sz="1600" dirty="0" err="1" smtClean="0"/>
                <a:t>целеполагания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sp>
          <p:nvSpPr>
            <p:cNvPr id="58439" name="AutoShape 71"/>
            <p:cNvSpPr>
              <a:spLocks noChangeArrowheads="1"/>
            </p:cNvSpPr>
            <p:nvPr/>
          </p:nvSpPr>
          <p:spPr bwMode="gray">
            <a:xfrm>
              <a:off x="3434" y="1008"/>
              <a:ext cx="2236" cy="1332"/>
            </a:xfrm>
            <a:prstGeom prst="wedgeRoundRectCallout">
              <a:avLst>
                <a:gd name="adj1" fmla="val -44759"/>
                <a:gd name="adj2" fmla="val 84694"/>
                <a:gd name="adj3" fmla="val 16667"/>
              </a:avLst>
            </a:prstGeom>
            <a:gradFill rotWithShape="1">
              <a:gsLst>
                <a:gs pos="0">
                  <a:srgbClr val="63ECEF"/>
                </a:gs>
                <a:gs pos="100000">
                  <a:srgbClr val="63ECEF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/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0" name="Содержимое 3"/>
          <p:cNvGraphicFramePr>
            <a:graphicFrameLocks/>
          </p:cNvGraphicFramePr>
          <p:nvPr/>
        </p:nvGraphicFramePr>
        <p:xfrm>
          <a:off x="5857884" y="1785926"/>
          <a:ext cx="2928958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хема 24"/>
          <p:cNvGraphicFramePr/>
          <p:nvPr/>
        </p:nvGraphicFramePr>
        <p:xfrm>
          <a:off x="142844" y="4429132"/>
          <a:ext cx="885831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1928794" y="714356"/>
          <a:ext cx="5357850" cy="23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14414" y="4500570"/>
            <a:ext cx="70723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Образовательные модули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Группа 30"/>
          <p:cNvGrpSpPr/>
          <p:nvPr/>
        </p:nvGrpSpPr>
        <p:grpSpPr>
          <a:xfrm>
            <a:off x="6215074" y="857232"/>
            <a:ext cx="1061196" cy="2286017"/>
            <a:chOff x="6215074" y="857232"/>
            <a:chExt cx="1061196" cy="2286017"/>
          </a:xfrm>
        </p:grpSpPr>
        <p:sp>
          <p:nvSpPr>
            <p:cNvPr id="29" name="Выноска со стрелкой вниз 28"/>
            <p:cNvSpPr/>
            <p:nvPr/>
          </p:nvSpPr>
          <p:spPr>
            <a:xfrm rot="5400000">
              <a:off x="5510218" y="1562088"/>
              <a:ext cx="2276492" cy="866780"/>
            </a:xfrm>
            <a:prstGeom prst="down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5694681" y="1561659"/>
              <a:ext cx="2286016" cy="8771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 smtClean="0"/>
                <a:t>Стратегия развития Ямало-Ненецкого автономного округа</a:t>
              </a:r>
            </a:p>
            <a:p>
              <a:pPr algn="ctr"/>
              <a:endParaRPr lang="ru-RU" sz="1200" b="1" dirty="0"/>
            </a:p>
          </p:txBody>
        </p:sp>
      </p:grpSp>
      <p:grpSp>
        <p:nvGrpSpPr>
          <p:cNvPr id="3" name="Группа 32"/>
          <p:cNvGrpSpPr/>
          <p:nvPr/>
        </p:nvGrpSpPr>
        <p:grpSpPr>
          <a:xfrm>
            <a:off x="2049647" y="928670"/>
            <a:ext cx="950717" cy="2214578"/>
            <a:chOff x="2049647" y="928670"/>
            <a:chExt cx="950717" cy="2214578"/>
          </a:xfrm>
        </p:grpSpPr>
        <p:sp>
          <p:nvSpPr>
            <p:cNvPr id="16" name="Выноска со стрелкой вниз 15"/>
            <p:cNvSpPr/>
            <p:nvPr/>
          </p:nvSpPr>
          <p:spPr>
            <a:xfrm rot="16200000">
              <a:off x="1428728" y="1571612"/>
              <a:ext cx="2214578" cy="928694"/>
            </a:xfrm>
            <a:prstGeom prst="downArrowCallou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265524" y="1712793"/>
              <a:ext cx="221457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/>
                <a:t>Государственная политика в сфере образования</a:t>
              </a:r>
              <a:endParaRPr lang="ru-RU" sz="12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428992" y="3143248"/>
            <a:ext cx="2357454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thinThick">
            <a:solidFill>
              <a:srgbClr val="0070C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Цели  Программы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7422" y="3571876"/>
            <a:ext cx="442915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thinThick">
            <a:solidFill>
              <a:srgbClr val="0070C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Задачи программы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500562" y="2857496"/>
            <a:ext cx="214314" cy="28575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4500562" y="3357562"/>
            <a:ext cx="214314" cy="21431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500562" y="4214818"/>
            <a:ext cx="214314" cy="285752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357422" y="4000504"/>
            <a:ext cx="442915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mpd="thinThick">
            <a:solidFill>
              <a:srgbClr val="0070C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Управление реализацией Программой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500562" y="3786190"/>
            <a:ext cx="214314" cy="21431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1285852" y="0"/>
            <a:ext cx="6934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ПРОГРАММЫ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142852"/>
            <a:ext cx="7215206" cy="1000132"/>
          </a:xfrm>
        </p:spPr>
        <p:txBody>
          <a:bodyPr/>
          <a:lstStyle/>
          <a:p>
            <a:pPr algn="ctr"/>
            <a:r>
              <a:rPr lang="ru-RU" sz="2000" dirty="0" smtClean="0"/>
              <a:t>ФОРМА РЕАЛИЗАЦИЯ ПРОСВЕТИТЕЛЬСКОЙ ДЕЯТЕЛЬНОСТИ</a:t>
            </a:r>
            <a:endParaRPr lang="en-US" sz="2000" dirty="0"/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2895600" y="1752600"/>
            <a:ext cx="3197225" cy="3033713"/>
            <a:chOff x="1872" y="1824"/>
            <a:chExt cx="2014" cy="1911"/>
          </a:xfrm>
        </p:grpSpPr>
        <p:sp>
          <p:nvSpPr>
            <p:cNvPr id="46084" name="AutoShape 4"/>
            <p:cNvSpPr>
              <a:spLocks noChangeArrowheads="1"/>
            </p:cNvSpPr>
            <p:nvPr/>
          </p:nvSpPr>
          <p:spPr bwMode="gray">
            <a:xfrm rot="16200000" flipH="1">
              <a:off x="1820" y="252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5" name="AutoShape 5"/>
            <p:cNvSpPr>
              <a:spLocks noChangeArrowheads="1"/>
            </p:cNvSpPr>
            <p:nvPr/>
          </p:nvSpPr>
          <p:spPr bwMode="gray">
            <a:xfrm rot="5400000" flipH="1">
              <a:off x="3628" y="2494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6" name="AutoShape 6"/>
            <p:cNvSpPr>
              <a:spLocks noChangeArrowheads="1"/>
            </p:cNvSpPr>
            <p:nvPr/>
          </p:nvSpPr>
          <p:spPr bwMode="gray">
            <a:xfrm rot="10800000" flipH="1">
              <a:off x="2725" y="3439"/>
              <a:ext cx="308" cy="29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6093" name="AutoShape 13"/>
          <p:cNvSpPr>
            <a:spLocks noChangeArrowheads="1"/>
          </p:cNvSpPr>
          <p:nvPr/>
        </p:nvSpPr>
        <p:spPr bwMode="gray">
          <a:xfrm>
            <a:off x="214282" y="3643314"/>
            <a:ext cx="2857520" cy="128588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gray">
          <a:xfrm>
            <a:off x="214282" y="2571744"/>
            <a:ext cx="2714644" cy="118110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gray">
          <a:xfrm>
            <a:off x="214282" y="1428736"/>
            <a:ext cx="2928958" cy="12525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gray">
          <a:xfrm>
            <a:off x="5929322" y="3857628"/>
            <a:ext cx="2928958" cy="118110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gray">
          <a:xfrm>
            <a:off x="6072198" y="2643182"/>
            <a:ext cx="2857520" cy="132398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gray">
          <a:xfrm>
            <a:off x="5929322" y="1428736"/>
            <a:ext cx="3000396" cy="135732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gray">
          <a:xfrm>
            <a:off x="3571868" y="2819400"/>
            <a:ext cx="189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0099"/>
                </a:solidFill>
              </a:rPr>
              <a:t>Программа</a:t>
            </a:r>
            <a:endParaRPr lang="en-US" sz="2400" b="1" dirty="0">
              <a:solidFill>
                <a:srgbClr val="000099"/>
              </a:solidFill>
            </a:endParaRP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2285984" y="5014914"/>
            <a:ext cx="4500594" cy="77154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rgbClr val="000099"/>
                </a:solidFill>
              </a:rPr>
              <a:t>Исключительно </a:t>
            </a:r>
            <a:r>
              <a:rPr lang="ru-RU" sz="1600" b="1" dirty="0" err="1" smtClean="0">
                <a:solidFill>
                  <a:srgbClr val="000099"/>
                </a:solidFill>
              </a:rPr>
              <a:t>проектно-деятельностная</a:t>
            </a:r>
            <a:r>
              <a:rPr lang="ru-RU" sz="1600" b="1" dirty="0" smtClean="0">
                <a:solidFill>
                  <a:srgbClr val="000099"/>
                </a:solidFill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rgbClr val="000099"/>
                </a:solidFill>
              </a:rPr>
              <a:t>методика освоения слушателями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rgbClr val="000099"/>
                </a:solidFill>
              </a:rPr>
              <a:t> новой информации</a:t>
            </a:r>
            <a:endParaRPr lang="en-US" sz="1600" b="1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gray">
          <a:xfrm>
            <a:off x="274530" y="1740747"/>
            <a:ext cx="28963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Серии лекций, семинаров,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 объединенных общей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</a:rPr>
              <a:t>тематикой</a:t>
            </a:r>
          </a:p>
          <a:p>
            <a:pPr algn="ctr" eaLnBrk="0" hangingPunct="0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gray">
          <a:xfrm>
            <a:off x="571472" y="3000372"/>
            <a:ext cx="2000264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dirty="0" smtClean="0"/>
              <a:t>Po</a:t>
            </a:r>
            <a:r>
              <a:rPr lang="ru-RU" sz="1600" dirty="0" err="1" smtClean="0"/>
              <a:t>werPoint</a:t>
            </a:r>
            <a:r>
              <a:rPr lang="ru-RU" sz="1600" dirty="0" smtClean="0"/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презентации,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репортажи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gray">
          <a:xfrm>
            <a:off x="285720" y="3929067"/>
            <a:ext cx="278608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Тренинги,  кейсы,</a:t>
            </a:r>
          </a:p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деловые игры, решение</a:t>
            </a:r>
          </a:p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практических ситуаций</a:t>
            </a:r>
          </a:p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</a:p>
          <a:p>
            <a:pPr lvl="0">
              <a:spcAft>
                <a:spcPts val="0"/>
              </a:spcAft>
            </a:pPr>
            <a:endParaRPr lang="ru-RU" dirty="0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gray">
          <a:xfrm>
            <a:off x="6535399" y="1857364"/>
            <a:ext cx="2147768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Привлечение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к преподаванию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действующих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предпринимателей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gray">
          <a:xfrm>
            <a:off x="6293300" y="3000372"/>
            <a:ext cx="2401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Целенаправленность и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достоверность 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предлагаемых для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600" dirty="0" smtClean="0"/>
              <a:t> освоения сведений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gray">
          <a:xfrm>
            <a:off x="6429388" y="4143381"/>
            <a:ext cx="22145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dirty="0" smtClean="0"/>
              <a:t>Взаимосвязь</a:t>
            </a:r>
          </a:p>
          <a:p>
            <a:pPr algn="ctr" eaLnBrk="0" hangingPunct="0"/>
            <a:r>
              <a:rPr lang="ru-RU" sz="1200" dirty="0" smtClean="0"/>
              <a:t> и </a:t>
            </a:r>
            <a:r>
              <a:rPr lang="ru-RU" sz="1200" dirty="0" err="1" smtClean="0"/>
              <a:t>взаимодополняемость</a:t>
            </a:r>
            <a:endParaRPr lang="ru-RU" sz="1200" dirty="0" smtClean="0"/>
          </a:p>
          <a:p>
            <a:pPr algn="ctr" eaLnBrk="0" hangingPunct="0"/>
            <a:r>
              <a:rPr lang="ru-RU" sz="1200" dirty="0" smtClean="0"/>
              <a:t> программ различной</a:t>
            </a:r>
          </a:p>
          <a:p>
            <a:pPr algn="ctr" eaLnBrk="0" hangingPunct="0"/>
            <a:r>
              <a:rPr lang="ru-RU" sz="1200" dirty="0" smtClean="0"/>
              <a:t> направленности</a:t>
            </a:r>
          </a:p>
          <a:p>
            <a:pPr algn="ctr" eaLnBrk="0" hangingPunct="0"/>
            <a:r>
              <a:rPr lang="ru-RU" sz="1200" dirty="0" smtClean="0"/>
              <a:t>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8" name="Picture 2" descr="C:\Documents and Settings\Администратор\Рабочий стол\IMG_20160305_181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2500330" cy="3279344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8678" y="3929066"/>
            <a:ext cx="293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86116" y="3500438"/>
          <a:ext cx="3357586" cy="2335712"/>
        </p:xfrm>
        <a:graphic>
          <a:graphicData uri="http://schemas.openxmlformats.org/presentationml/2006/ole">
            <p:oleObj spid="_x0000_s1027" name="Слайд" r:id="rId5" imgW="4301592" imgH="3226206" progId="PowerPoint.Slide.12">
              <p:embed/>
            </p:oleObj>
          </a:graphicData>
        </a:graphic>
      </p:graphicFrame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350838"/>
            <a:ext cx="7500958" cy="563562"/>
          </a:xfrm>
        </p:spPr>
        <p:txBody>
          <a:bodyPr/>
          <a:lstStyle/>
          <a:p>
            <a:r>
              <a:rPr lang="ru-RU" sz="2800" dirty="0" smtClean="0"/>
              <a:t>Результаты реализации Программы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85720" y="1142984"/>
            <a:ext cx="8643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1</a:t>
            </a:r>
            <a:r>
              <a:rPr lang="ru-RU" b="1" dirty="0" smtClean="0">
                <a:solidFill>
                  <a:srgbClr val="000099"/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системы сотрудничества между учебными заведениями 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бизнес-структурами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Развитие предпринимательской интуиции, монетизация талантов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Включение школьников в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целеполагание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планирование предпринимательской деятельности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Увеличение численности молодых предпринимателей, повышение их образовательного уровня и квалификации в вопросах организации и развития собственного бизнеса.</a:t>
            </a: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b="1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143248"/>
            <a:ext cx="4500594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1214422"/>
            <a:ext cx="8358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0099"/>
                </a:solidFill>
              </a:rPr>
              <a:t>… </a:t>
            </a:r>
            <a:r>
              <a:rPr lang="ru-RU" sz="2400" dirty="0" smtClean="0"/>
              <a:t>Создание условий для общения молодых предпринимателей с бизнесменами, представителями органов государственной власти, преподавателями, а также для взаимодействия друг с другом в целях обмена опытом и развития совместных </a:t>
            </a:r>
            <a:r>
              <a:rPr lang="ru-RU" sz="2400" dirty="0" err="1" smtClean="0"/>
              <a:t>бизнес-проектов</a:t>
            </a:r>
            <a:endParaRPr lang="ru-RU" b="1" i="1" dirty="0" smtClean="0">
              <a:solidFill>
                <a:srgbClr val="000099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00958" y="6000768"/>
            <a:ext cx="1643042" cy="52322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2016 г.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285728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ИТОГЕ…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8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666</TotalTime>
  <Words>543</Words>
  <Application>Microsoft Office PowerPoint</Application>
  <PresentationFormat>Экран (4:3)</PresentationFormat>
  <Paragraphs>115</Paragraphs>
  <Slides>10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38</vt:lpstr>
      <vt:lpstr>Слайд</vt:lpstr>
      <vt:lpstr>Слайд 1</vt:lpstr>
      <vt:lpstr>Социальный заказ</vt:lpstr>
      <vt:lpstr>СИСТЕМА ВЗАИМОСВЯЗЕЙ БИЗНЕС-ИНКУБАТОРА НАЧИНАЮЩЕГО ПРЕДПРИНИМАТЕЛЯ</vt:lpstr>
      <vt:lpstr>Основные функции Бизнес - инкубатора по организации просветительской деятельности в области предпринимательства </vt:lpstr>
      <vt:lpstr>Основные Цели ОБЩЕОБРАЗОВАТЕЛЬНЫХ мероприятий БИЗНЕС-ИНКУБАТОРА</vt:lpstr>
      <vt:lpstr>Слайд 6</vt:lpstr>
      <vt:lpstr>ФОРМА РЕАЛИЗАЦИЯ ПРОСВЕТИТЕЛЬСКОЙ ДЕЯТЕЛЬНОСТИ</vt:lpstr>
      <vt:lpstr>Результаты реализации Программы</vt:lpstr>
      <vt:lpstr>Слайд 9</vt:lpstr>
      <vt:lpstr>Слайд 10</vt:lpstr>
    </vt:vector>
  </TitlesOfParts>
  <Company>NovogradSoft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Пользователь</cp:lastModifiedBy>
  <cp:revision>123</cp:revision>
  <dcterms:created xsi:type="dcterms:W3CDTF">2015-06-17T15:41:07Z</dcterms:created>
  <dcterms:modified xsi:type="dcterms:W3CDTF">2016-09-08T19:05:37Z</dcterms:modified>
</cp:coreProperties>
</file>