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93" r:id="rId3"/>
    <p:sldId id="274" r:id="rId4"/>
    <p:sldId id="282" r:id="rId5"/>
    <p:sldId id="295" r:id="rId6"/>
    <p:sldId id="283" r:id="rId7"/>
    <p:sldId id="262" r:id="rId8"/>
    <p:sldId id="291" r:id="rId9"/>
    <p:sldId id="296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3ECEF"/>
    <a:srgbClr val="00CC99"/>
    <a:srgbClr val="FFCC66"/>
    <a:srgbClr val="FBF0AB"/>
    <a:srgbClr val="7543A7"/>
    <a:srgbClr val="990000"/>
    <a:srgbClr val="000066"/>
    <a:srgbClr val="33CCCC"/>
    <a:srgbClr val="994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5" autoAdjust="0"/>
    <p:restoredTop sz="94660"/>
  </p:normalViewPr>
  <p:slideViewPr>
    <p:cSldViewPr>
      <p:cViewPr>
        <p:scale>
          <a:sx n="100" d="100"/>
          <a:sy n="100" d="100"/>
        </p:scale>
        <p:origin x="-9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ТСШ 7-8 кл</c:v>
                </c:pt>
                <c:pt idx="1">
                  <c:v>ТСШ 9 кл</c:v>
                </c:pt>
                <c:pt idx="2">
                  <c:v>ТСШИ</c:v>
                </c:pt>
                <c:pt idx="3">
                  <c:v>ГСШ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6</c:v>
                </c:pt>
                <c:pt idx="2">
                  <c:v>16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02624"/>
        <c:axId val="51404160"/>
      </c:barChart>
      <c:catAx>
        <c:axId val="51402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1404160"/>
        <c:crosses val="autoZero"/>
        <c:auto val="1"/>
        <c:lblAlgn val="ctr"/>
        <c:lblOffset val="100"/>
        <c:noMultiLvlLbl val="0"/>
      </c:catAx>
      <c:valAx>
        <c:axId val="5140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402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3501D-5DA5-4CF7-8350-109952FB7E3B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B3C8F-D3D1-4E59-869E-8F2BEF811CBA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ОСНОВЫ БИЗНЕС-ОБРАЗОВАНИЯ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7156F509-D3F8-4C85-953F-7143336372B1}" type="parTrans" cxnId="{5AB60789-8571-4A82-956A-850C44C30CEA}">
      <dgm:prSet/>
      <dgm:spPr/>
      <dgm:t>
        <a:bodyPr/>
        <a:lstStyle/>
        <a:p>
          <a:endParaRPr lang="ru-RU"/>
        </a:p>
      </dgm:t>
    </dgm:pt>
    <dgm:pt modelId="{AF8D1D91-9C5C-412A-8DD8-5485DB94AF5B}" type="sibTrans" cxnId="{5AB60789-8571-4A82-956A-850C44C30CEA}">
      <dgm:prSet/>
      <dgm:spPr/>
      <dgm:t>
        <a:bodyPr/>
        <a:lstStyle/>
        <a:p>
          <a:endParaRPr lang="ru-RU"/>
        </a:p>
      </dgm:t>
    </dgm:pt>
    <dgm:pt modelId="{3E2AFFD5-FB1F-4B2A-B4BF-0490D444B6F1}">
      <dgm:prSet phldrT="[Текст]"/>
      <dgm:spPr>
        <a:solidFill>
          <a:srgbClr val="000099"/>
        </a:solidFill>
      </dgm:spPr>
      <dgm:t>
        <a:bodyPr/>
        <a:lstStyle/>
        <a:p>
          <a:r>
            <a:rPr lang="ru-RU" b="1" dirty="0" smtClean="0"/>
            <a:t>ЭКОНОМИЧЕСКИЕ  ЗНАНИЯ – ЭЛЕМЕНТ  ОБЩЕЙ  КУЛЬТУРЫ СОВРЕМЕННОГО  ЧЕЛОВЕКА</a:t>
          </a:r>
          <a:endParaRPr lang="ru-RU" b="1" dirty="0"/>
        </a:p>
      </dgm:t>
    </dgm:pt>
    <dgm:pt modelId="{0FAF4584-9BC2-4152-89B1-A194C5724D47}" type="parTrans" cxnId="{E5361485-B35A-4772-9521-F4E98B4934FF}">
      <dgm:prSet/>
      <dgm:spPr/>
      <dgm:t>
        <a:bodyPr/>
        <a:lstStyle/>
        <a:p>
          <a:endParaRPr lang="ru-RU"/>
        </a:p>
      </dgm:t>
    </dgm:pt>
    <dgm:pt modelId="{FAF51585-21FD-4050-8858-143AD5F7FB80}" type="sibTrans" cxnId="{E5361485-B35A-4772-9521-F4E98B4934FF}">
      <dgm:prSet/>
      <dgm:spPr/>
      <dgm:t>
        <a:bodyPr/>
        <a:lstStyle/>
        <a:p>
          <a:endParaRPr lang="ru-RU"/>
        </a:p>
      </dgm:t>
    </dgm:pt>
    <dgm:pt modelId="{3A663AEE-CE9F-4946-B9F0-1E5806EB0F68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/>
            <a:t>ВЫ УЗНАЕТЕ,  КАК НАЧАТЬ СОБСТВЕННЫЙ  БИЗНЕС  (секреты успешных предпринимателей, побываете на их предприятиях)</a:t>
          </a:r>
          <a:endParaRPr lang="ru-RU" b="1" dirty="0"/>
        </a:p>
      </dgm:t>
    </dgm:pt>
    <dgm:pt modelId="{61DFA902-19ED-4120-9B66-6A1C6C14C997}" type="parTrans" cxnId="{06BADAA0-5760-4CA7-89B1-486A625C1236}">
      <dgm:prSet/>
      <dgm:spPr/>
      <dgm:t>
        <a:bodyPr/>
        <a:lstStyle/>
        <a:p>
          <a:endParaRPr lang="ru-RU"/>
        </a:p>
      </dgm:t>
    </dgm:pt>
    <dgm:pt modelId="{FAEEEBCA-47FE-4C43-AC72-3C237A88FDEC}" type="sibTrans" cxnId="{06BADAA0-5760-4CA7-89B1-486A625C1236}">
      <dgm:prSet/>
      <dgm:spPr/>
      <dgm:t>
        <a:bodyPr/>
        <a:lstStyle/>
        <a:p>
          <a:endParaRPr lang="ru-RU"/>
        </a:p>
      </dgm:t>
    </dgm:pt>
    <dgm:pt modelId="{DF63BBBF-565A-4101-B2DA-74B112B9A3AD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ВЫ  БУДЕТЕ  ОРИЕНТИРОВАТЬСЯ  В  МИРЕ  ДЕНЕГ</a:t>
          </a:r>
          <a:endParaRPr lang="ru-RU" b="1" dirty="0"/>
        </a:p>
      </dgm:t>
    </dgm:pt>
    <dgm:pt modelId="{2CC233C1-0676-47F9-9612-9D52049EA846}" type="parTrans" cxnId="{B6717DD7-1D52-42B2-B2F8-DCCCA1E98604}">
      <dgm:prSet/>
      <dgm:spPr/>
      <dgm:t>
        <a:bodyPr/>
        <a:lstStyle/>
        <a:p>
          <a:endParaRPr lang="ru-RU"/>
        </a:p>
      </dgm:t>
    </dgm:pt>
    <dgm:pt modelId="{ABB8DB33-2007-463D-A265-F62AEAF82F8B}" type="sibTrans" cxnId="{B6717DD7-1D52-42B2-B2F8-DCCCA1E98604}">
      <dgm:prSet/>
      <dgm:spPr/>
      <dgm:t>
        <a:bodyPr/>
        <a:lstStyle/>
        <a:p>
          <a:endParaRPr lang="ru-RU"/>
        </a:p>
      </dgm:t>
    </dgm:pt>
    <dgm:pt modelId="{4EEB8E5A-D930-46E3-B130-CD4ABFECD6C6}">
      <dgm:prSet phldrT="[Текст]"/>
      <dgm:spPr>
        <a:solidFill>
          <a:srgbClr val="008000"/>
        </a:solidFill>
      </dgm:spPr>
      <dgm:t>
        <a:bodyPr/>
        <a:lstStyle/>
        <a:p>
          <a:r>
            <a:rPr lang="ru-RU" b="1" dirty="0" smtClean="0"/>
            <a:t>ВЫ  ВЫРАБОТАЕТЕ  СТИЛЬ ДЕЛОВОГО  ОБЩЕНИЯ</a:t>
          </a:r>
          <a:endParaRPr lang="ru-RU" b="1" dirty="0"/>
        </a:p>
      </dgm:t>
    </dgm:pt>
    <dgm:pt modelId="{9148CFE3-0EF5-4B98-A5B3-826C61B93B76}" type="parTrans" cxnId="{EEDAA569-0633-41C7-BEA9-C1CC974650F2}">
      <dgm:prSet/>
      <dgm:spPr/>
      <dgm:t>
        <a:bodyPr/>
        <a:lstStyle/>
        <a:p>
          <a:endParaRPr lang="ru-RU"/>
        </a:p>
      </dgm:t>
    </dgm:pt>
    <dgm:pt modelId="{DD952E98-3E91-48D4-8666-442716F5634F}" type="sibTrans" cxnId="{EEDAA569-0633-41C7-BEA9-C1CC974650F2}">
      <dgm:prSet/>
      <dgm:spPr/>
      <dgm:t>
        <a:bodyPr/>
        <a:lstStyle/>
        <a:p>
          <a:endParaRPr lang="ru-RU"/>
        </a:p>
      </dgm:t>
    </dgm:pt>
    <dgm:pt modelId="{3891B14C-48C8-4F14-AF7C-8CBAD274DDCC}" type="pres">
      <dgm:prSet presAssocID="{1A93501D-5DA5-4CF7-8350-109952FB7E3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5C455-3C35-4B3C-B745-DEB6E5181BAD}" type="pres">
      <dgm:prSet presAssocID="{1A93501D-5DA5-4CF7-8350-109952FB7E3B}" presName="matrix" presStyleCnt="0"/>
      <dgm:spPr/>
    </dgm:pt>
    <dgm:pt modelId="{24513471-A78D-43E2-B8E3-DFBE47FB5FFF}" type="pres">
      <dgm:prSet presAssocID="{1A93501D-5DA5-4CF7-8350-109952FB7E3B}" presName="tile1" presStyleLbl="node1" presStyleIdx="0" presStyleCnt="4" custLinFactNeighborX="-843" custLinFactNeighborY="-733"/>
      <dgm:spPr/>
      <dgm:t>
        <a:bodyPr/>
        <a:lstStyle/>
        <a:p>
          <a:endParaRPr lang="ru-RU"/>
        </a:p>
      </dgm:t>
    </dgm:pt>
    <dgm:pt modelId="{25EECCBA-A796-42F1-8EBF-AA9868A6E252}" type="pres">
      <dgm:prSet presAssocID="{1A93501D-5DA5-4CF7-8350-109952FB7E3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3ACE-8E20-4F74-A52C-33F8B1EC8663}" type="pres">
      <dgm:prSet presAssocID="{1A93501D-5DA5-4CF7-8350-109952FB7E3B}" presName="tile2" presStyleLbl="node1" presStyleIdx="1" presStyleCnt="4" custLinFactNeighborX="452" custLinFactNeighborY="-733"/>
      <dgm:spPr/>
      <dgm:t>
        <a:bodyPr/>
        <a:lstStyle/>
        <a:p>
          <a:endParaRPr lang="ru-RU"/>
        </a:p>
      </dgm:t>
    </dgm:pt>
    <dgm:pt modelId="{654E7BC8-7370-41C0-83D5-C60F523A0586}" type="pres">
      <dgm:prSet presAssocID="{1A93501D-5DA5-4CF7-8350-109952FB7E3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6EB06-17EB-4A18-8F01-0918F568941A}" type="pres">
      <dgm:prSet presAssocID="{1A93501D-5DA5-4CF7-8350-109952FB7E3B}" presName="tile3" presStyleLbl="node1" presStyleIdx="2" presStyleCnt="4"/>
      <dgm:spPr/>
      <dgm:t>
        <a:bodyPr/>
        <a:lstStyle/>
        <a:p>
          <a:endParaRPr lang="ru-RU"/>
        </a:p>
      </dgm:t>
    </dgm:pt>
    <dgm:pt modelId="{8F2DE0DE-7360-4339-8365-5933AC26783C}" type="pres">
      <dgm:prSet presAssocID="{1A93501D-5DA5-4CF7-8350-109952FB7E3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77662-F835-4E65-8E54-14B9B4E71829}" type="pres">
      <dgm:prSet presAssocID="{1A93501D-5DA5-4CF7-8350-109952FB7E3B}" presName="tile4" presStyleLbl="node1" presStyleIdx="3" presStyleCnt="4"/>
      <dgm:spPr/>
      <dgm:t>
        <a:bodyPr/>
        <a:lstStyle/>
        <a:p>
          <a:endParaRPr lang="ru-RU"/>
        </a:p>
      </dgm:t>
    </dgm:pt>
    <dgm:pt modelId="{200A6B3C-7971-4B87-BDAD-E2DE975EA640}" type="pres">
      <dgm:prSet presAssocID="{1A93501D-5DA5-4CF7-8350-109952FB7E3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58042-528F-47F5-99C3-1CE2251ED5D6}" type="pres">
      <dgm:prSet presAssocID="{1A93501D-5DA5-4CF7-8350-109952FB7E3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AB60789-8571-4A82-956A-850C44C30CEA}" srcId="{1A93501D-5DA5-4CF7-8350-109952FB7E3B}" destId="{93BB3C8F-D3D1-4E59-869E-8F2BEF811CBA}" srcOrd="0" destOrd="0" parTransId="{7156F509-D3F8-4C85-953F-7143336372B1}" sibTransId="{AF8D1D91-9C5C-412A-8DD8-5485DB94AF5B}"/>
    <dgm:cxn modelId="{A3C2D0D8-B574-45B2-BFBE-3D2743531ED5}" type="presOf" srcId="{DF63BBBF-565A-4101-B2DA-74B112B9A3AD}" destId="{8F2DE0DE-7360-4339-8365-5933AC26783C}" srcOrd="1" destOrd="0" presId="urn:microsoft.com/office/officeart/2005/8/layout/matrix1"/>
    <dgm:cxn modelId="{4F5C451B-50F6-42E5-BC7A-76D02A088481}" type="presOf" srcId="{3E2AFFD5-FB1F-4B2A-B4BF-0490D444B6F1}" destId="{24513471-A78D-43E2-B8E3-DFBE47FB5FFF}" srcOrd="0" destOrd="0" presId="urn:microsoft.com/office/officeart/2005/8/layout/matrix1"/>
    <dgm:cxn modelId="{6750FD23-6BBE-4326-8CA7-DED576E9FEDB}" type="presOf" srcId="{3A663AEE-CE9F-4946-B9F0-1E5806EB0F68}" destId="{654E7BC8-7370-41C0-83D5-C60F523A0586}" srcOrd="1" destOrd="0" presId="urn:microsoft.com/office/officeart/2005/8/layout/matrix1"/>
    <dgm:cxn modelId="{DACF61BA-4EA9-468D-B6D6-436CB393158B}" type="presOf" srcId="{4EEB8E5A-D930-46E3-B130-CD4ABFECD6C6}" destId="{200A6B3C-7971-4B87-BDAD-E2DE975EA640}" srcOrd="1" destOrd="0" presId="urn:microsoft.com/office/officeart/2005/8/layout/matrix1"/>
    <dgm:cxn modelId="{E5361485-B35A-4772-9521-F4E98B4934FF}" srcId="{93BB3C8F-D3D1-4E59-869E-8F2BEF811CBA}" destId="{3E2AFFD5-FB1F-4B2A-B4BF-0490D444B6F1}" srcOrd="0" destOrd="0" parTransId="{0FAF4584-9BC2-4152-89B1-A194C5724D47}" sibTransId="{FAF51585-21FD-4050-8858-143AD5F7FB80}"/>
    <dgm:cxn modelId="{3C4FE125-79E4-4B30-B903-96B9B04F4515}" type="presOf" srcId="{3A663AEE-CE9F-4946-B9F0-1E5806EB0F68}" destId="{78E43ACE-8E20-4F74-A52C-33F8B1EC8663}" srcOrd="0" destOrd="0" presId="urn:microsoft.com/office/officeart/2005/8/layout/matrix1"/>
    <dgm:cxn modelId="{084F0DBA-D16D-40CE-9C0E-DA9FD838AA46}" type="presOf" srcId="{4EEB8E5A-D930-46E3-B130-CD4ABFECD6C6}" destId="{BAB77662-F835-4E65-8E54-14B9B4E71829}" srcOrd="0" destOrd="0" presId="urn:microsoft.com/office/officeart/2005/8/layout/matrix1"/>
    <dgm:cxn modelId="{E40EF303-25C5-47DF-A2B6-1F96E9C47CC8}" type="presOf" srcId="{1A93501D-5DA5-4CF7-8350-109952FB7E3B}" destId="{3891B14C-48C8-4F14-AF7C-8CBAD274DDCC}" srcOrd="0" destOrd="0" presId="urn:microsoft.com/office/officeart/2005/8/layout/matrix1"/>
    <dgm:cxn modelId="{D1495271-FD41-4BC2-8958-3F0678121055}" type="presOf" srcId="{3E2AFFD5-FB1F-4B2A-B4BF-0490D444B6F1}" destId="{25EECCBA-A796-42F1-8EBF-AA9868A6E252}" srcOrd="1" destOrd="0" presId="urn:microsoft.com/office/officeart/2005/8/layout/matrix1"/>
    <dgm:cxn modelId="{EEDAA569-0633-41C7-BEA9-C1CC974650F2}" srcId="{93BB3C8F-D3D1-4E59-869E-8F2BEF811CBA}" destId="{4EEB8E5A-D930-46E3-B130-CD4ABFECD6C6}" srcOrd="3" destOrd="0" parTransId="{9148CFE3-0EF5-4B98-A5B3-826C61B93B76}" sibTransId="{DD952E98-3E91-48D4-8666-442716F5634F}"/>
    <dgm:cxn modelId="{06BADAA0-5760-4CA7-89B1-486A625C1236}" srcId="{93BB3C8F-D3D1-4E59-869E-8F2BEF811CBA}" destId="{3A663AEE-CE9F-4946-B9F0-1E5806EB0F68}" srcOrd="1" destOrd="0" parTransId="{61DFA902-19ED-4120-9B66-6A1C6C14C997}" sibTransId="{FAEEEBCA-47FE-4C43-AC72-3C237A88FDEC}"/>
    <dgm:cxn modelId="{B6717DD7-1D52-42B2-B2F8-DCCCA1E98604}" srcId="{93BB3C8F-D3D1-4E59-869E-8F2BEF811CBA}" destId="{DF63BBBF-565A-4101-B2DA-74B112B9A3AD}" srcOrd="2" destOrd="0" parTransId="{2CC233C1-0676-47F9-9612-9D52049EA846}" sibTransId="{ABB8DB33-2007-463D-A265-F62AEAF82F8B}"/>
    <dgm:cxn modelId="{772077EF-B8C0-4FC3-970B-42FCBF74FFAD}" type="presOf" srcId="{93BB3C8F-D3D1-4E59-869E-8F2BEF811CBA}" destId="{76758042-528F-47F5-99C3-1CE2251ED5D6}" srcOrd="0" destOrd="0" presId="urn:microsoft.com/office/officeart/2005/8/layout/matrix1"/>
    <dgm:cxn modelId="{E3563442-E3F5-45AF-8A93-154B7943FE32}" type="presOf" srcId="{DF63BBBF-565A-4101-B2DA-74B112B9A3AD}" destId="{0986EB06-17EB-4A18-8F01-0918F568941A}" srcOrd="0" destOrd="0" presId="urn:microsoft.com/office/officeart/2005/8/layout/matrix1"/>
    <dgm:cxn modelId="{7F245D0E-9A40-478B-9583-288CE50193BB}" type="presParOf" srcId="{3891B14C-48C8-4F14-AF7C-8CBAD274DDCC}" destId="{64F5C455-3C35-4B3C-B745-DEB6E5181BAD}" srcOrd="0" destOrd="0" presId="urn:microsoft.com/office/officeart/2005/8/layout/matrix1"/>
    <dgm:cxn modelId="{F8DC733B-02F1-49DC-BC16-5F08D58922E4}" type="presParOf" srcId="{64F5C455-3C35-4B3C-B745-DEB6E5181BAD}" destId="{24513471-A78D-43E2-B8E3-DFBE47FB5FFF}" srcOrd="0" destOrd="0" presId="urn:microsoft.com/office/officeart/2005/8/layout/matrix1"/>
    <dgm:cxn modelId="{66D0C6C2-4434-4307-A6B7-45E4CD04FCB4}" type="presParOf" srcId="{64F5C455-3C35-4B3C-B745-DEB6E5181BAD}" destId="{25EECCBA-A796-42F1-8EBF-AA9868A6E252}" srcOrd="1" destOrd="0" presId="urn:microsoft.com/office/officeart/2005/8/layout/matrix1"/>
    <dgm:cxn modelId="{DF9A83C2-7886-4F78-A19E-90DA1E4745CD}" type="presParOf" srcId="{64F5C455-3C35-4B3C-B745-DEB6E5181BAD}" destId="{78E43ACE-8E20-4F74-A52C-33F8B1EC8663}" srcOrd="2" destOrd="0" presId="urn:microsoft.com/office/officeart/2005/8/layout/matrix1"/>
    <dgm:cxn modelId="{C3D312BE-938E-4521-8641-FDF8FD8D207B}" type="presParOf" srcId="{64F5C455-3C35-4B3C-B745-DEB6E5181BAD}" destId="{654E7BC8-7370-41C0-83D5-C60F523A0586}" srcOrd="3" destOrd="0" presId="urn:microsoft.com/office/officeart/2005/8/layout/matrix1"/>
    <dgm:cxn modelId="{76923770-6123-4A36-BEAF-0D200448CC42}" type="presParOf" srcId="{64F5C455-3C35-4B3C-B745-DEB6E5181BAD}" destId="{0986EB06-17EB-4A18-8F01-0918F568941A}" srcOrd="4" destOrd="0" presId="urn:microsoft.com/office/officeart/2005/8/layout/matrix1"/>
    <dgm:cxn modelId="{DC31A4E9-30D7-4A73-AD4C-5695F37E44B6}" type="presParOf" srcId="{64F5C455-3C35-4B3C-B745-DEB6E5181BAD}" destId="{8F2DE0DE-7360-4339-8365-5933AC26783C}" srcOrd="5" destOrd="0" presId="urn:microsoft.com/office/officeart/2005/8/layout/matrix1"/>
    <dgm:cxn modelId="{EC82465B-FA68-4065-AC47-7163EDE0B559}" type="presParOf" srcId="{64F5C455-3C35-4B3C-B745-DEB6E5181BAD}" destId="{BAB77662-F835-4E65-8E54-14B9B4E71829}" srcOrd="6" destOrd="0" presId="urn:microsoft.com/office/officeart/2005/8/layout/matrix1"/>
    <dgm:cxn modelId="{0188F60B-75D3-44D8-9366-5E3089214EA4}" type="presParOf" srcId="{64F5C455-3C35-4B3C-B745-DEB6E5181BAD}" destId="{200A6B3C-7971-4B87-BDAD-E2DE975EA640}" srcOrd="7" destOrd="0" presId="urn:microsoft.com/office/officeart/2005/8/layout/matrix1"/>
    <dgm:cxn modelId="{1483CBB6-FE4A-4C19-9AC8-262D101759A4}" type="presParOf" srcId="{3891B14C-48C8-4F14-AF7C-8CBAD274DDCC}" destId="{76758042-528F-47F5-99C3-1CE2251ED5D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988AD-E0E7-4BB4-8DD8-7F806DF66B38}" type="doc">
      <dgm:prSet loTypeId="urn:microsoft.com/office/officeart/2005/8/layout/h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D920682-1224-4807-BAC6-140F363BC11C}">
      <dgm:prSet phldrT="[Текст]"/>
      <dgm:spPr/>
      <dgm:t>
        <a:bodyPr/>
        <a:lstStyle/>
        <a:p>
          <a:endParaRPr lang="ru-RU" dirty="0"/>
        </a:p>
      </dgm:t>
    </dgm:pt>
    <dgm:pt modelId="{33FDD972-5B91-4337-9770-0118002DBA06}" type="parTrans" cxnId="{0ED5B4A2-A907-4145-BA03-8C94916FE4D5}">
      <dgm:prSet/>
      <dgm:spPr/>
      <dgm:t>
        <a:bodyPr/>
        <a:lstStyle/>
        <a:p>
          <a:endParaRPr lang="ru-RU"/>
        </a:p>
      </dgm:t>
    </dgm:pt>
    <dgm:pt modelId="{69E671A7-C597-4CCC-B698-20695803659B}" type="sibTrans" cxnId="{0ED5B4A2-A907-4145-BA03-8C94916FE4D5}">
      <dgm:prSet/>
      <dgm:spPr/>
      <dgm:t>
        <a:bodyPr/>
        <a:lstStyle/>
        <a:p>
          <a:endParaRPr lang="ru-RU"/>
        </a:p>
      </dgm:t>
    </dgm:pt>
    <dgm:pt modelId="{A5A9E6AA-D996-4AEE-B37B-131180AAD96B}">
      <dgm:prSet phldrT="[Текст]" custT="1"/>
      <dgm:spPr/>
      <dgm:t>
        <a:bodyPr/>
        <a:lstStyle/>
        <a:p>
          <a:r>
            <a:rPr lang="ru-RU" sz="900" b="1" i="0" dirty="0" smtClean="0"/>
            <a:t>«Финансовая грамотность»</a:t>
          </a:r>
        </a:p>
        <a:p>
          <a:r>
            <a:rPr lang="ru-RU" sz="800" b="0" i="0" dirty="0" smtClean="0"/>
            <a:t>знания в области финансов, банковских услуг, ценных бумаг и налогообложения навыки управления личными финансами</a:t>
          </a:r>
          <a:endParaRPr lang="ru-RU" sz="800" b="1" dirty="0">
            <a:solidFill>
              <a:srgbClr val="002060"/>
            </a:solidFill>
          </a:endParaRPr>
        </a:p>
      </dgm:t>
    </dgm:pt>
    <dgm:pt modelId="{D78DC230-CA34-4BC1-841F-E46016A2CC99}" type="parTrans" cxnId="{70E3B4E4-D10C-47D8-AFDF-C93BE48488F8}">
      <dgm:prSet/>
      <dgm:spPr/>
      <dgm:t>
        <a:bodyPr/>
        <a:lstStyle/>
        <a:p>
          <a:endParaRPr lang="ru-RU"/>
        </a:p>
      </dgm:t>
    </dgm:pt>
    <dgm:pt modelId="{16B4C7FA-B003-4AAD-922C-AF9680BCABBA}" type="sibTrans" cxnId="{70E3B4E4-D10C-47D8-AFDF-C93BE48488F8}">
      <dgm:prSet/>
      <dgm:spPr/>
      <dgm:t>
        <a:bodyPr/>
        <a:lstStyle/>
        <a:p>
          <a:endParaRPr lang="ru-RU"/>
        </a:p>
      </dgm:t>
    </dgm:pt>
    <dgm:pt modelId="{08A2B641-65E3-45C0-9916-E8169008BDAD}">
      <dgm:prSet phldrT="[Текст]" custT="1"/>
      <dgm:spPr/>
      <dgm:t>
        <a:bodyPr/>
        <a:lstStyle/>
        <a:p>
          <a:r>
            <a:rPr lang="ru-RU" sz="900" b="1" i="0" dirty="0" smtClean="0"/>
            <a:t>«Теория решения изобретательских задач и развитие </a:t>
          </a:r>
          <a:r>
            <a:rPr lang="ru-RU" sz="900" b="1" i="0" dirty="0" err="1" smtClean="0"/>
            <a:t>креативности</a:t>
          </a:r>
          <a:r>
            <a:rPr lang="ru-RU" sz="900" b="1" i="0" dirty="0" smtClean="0"/>
            <a:t>»</a:t>
          </a:r>
        </a:p>
        <a:p>
          <a:r>
            <a:rPr lang="ru-RU" sz="900" b="1" i="0" dirty="0" smtClean="0"/>
            <a:t>Навыки </a:t>
          </a:r>
          <a:r>
            <a:rPr lang="ru-RU" sz="900" b="0" i="0" dirty="0" smtClean="0"/>
            <a:t>планирования  и творческой работы</a:t>
          </a:r>
        </a:p>
        <a:p>
          <a:endParaRPr lang="ru-RU" sz="700" b="1" i="0" dirty="0" smtClean="0"/>
        </a:p>
        <a:p>
          <a:endParaRPr lang="ru-RU" sz="700" dirty="0">
            <a:solidFill>
              <a:srgbClr val="002060"/>
            </a:solidFill>
          </a:endParaRPr>
        </a:p>
      </dgm:t>
    </dgm:pt>
    <dgm:pt modelId="{41BAD9B5-DBA9-4185-82FA-ADF1392A0CA9}" type="parTrans" cxnId="{F6F20FC6-DA42-420B-B248-0A47CE1C76F4}">
      <dgm:prSet/>
      <dgm:spPr/>
      <dgm:t>
        <a:bodyPr/>
        <a:lstStyle/>
        <a:p>
          <a:endParaRPr lang="ru-RU"/>
        </a:p>
      </dgm:t>
    </dgm:pt>
    <dgm:pt modelId="{F22828B5-3196-432D-B944-4603A3161469}" type="sibTrans" cxnId="{F6F20FC6-DA42-420B-B248-0A47CE1C76F4}">
      <dgm:prSet/>
      <dgm:spPr/>
      <dgm:t>
        <a:bodyPr/>
        <a:lstStyle/>
        <a:p>
          <a:endParaRPr lang="ru-RU"/>
        </a:p>
      </dgm:t>
    </dgm:pt>
    <dgm:pt modelId="{85318845-CA37-4CC9-9839-6AFD4403C404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Самоменеджмент</a:t>
          </a:r>
          <a:endParaRPr lang="ru-RU" b="1" dirty="0" smtClean="0">
            <a:solidFill>
              <a:srgbClr val="002060"/>
            </a:solidFill>
          </a:endParaRPr>
        </a:p>
        <a:p>
          <a:r>
            <a:rPr lang="ru-RU" b="1" dirty="0" smtClean="0">
              <a:solidFill>
                <a:srgbClr val="002060"/>
              </a:solidFill>
            </a:rPr>
            <a:t>Тайм – менеджмент</a:t>
          </a:r>
        </a:p>
        <a:p>
          <a:r>
            <a:rPr lang="ru-RU" b="1" dirty="0" smtClean="0">
              <a:solidFill>
                <a:srgbClr val="002060"/>
              </a:solidFill>
            </a:rPr>
            <a:t>Психология лидерства и предпринимательства</a:t>
          </a:r>
        </a:p>
        <a:p>
          <a:r>
            <a:rPr lang="ru-RU" b="1" dirty="0" smtClean="0">
              <a:solidFill>
                <a:srgbClr val="002060"/>
              </a:solidFill>
            </a:rPr>
            <a:t>Правовые основы бизнеса</a:t>
          </a:r>
        </a:p>
        <a:p>
          <a:endParaRPr lang="ru-RU" dirty="0">
            <a:solidFill>
              <a:srgbClr val="002060"/>
            </a:solidFill>
          </a:endParaRPr>
        </a:p>
      </dgm:t>
    </dgm:pt>
    <dgm:pt modelId="{12235C1A-8AB4-4FD3-9A5B-06A8C4779E87}" type="parTrans" cxnId="{3713A1D9-5980-44AA-A87C-5F857E3CA815}">
      <dgm:prSet/>
      <dgm:spPr/>
      <dgm:t>
        <a:bodyPr/>
        <a:lstStyle/>
        <a:p>
          <a:endParaRPr lang="ru-RU"/>
        </a:p>
      </dgm:t>
    </dgm:pt>
    <dgm:pt modelId="{D2768C32-11A7-4743-8E62-FCE34242D6AB}" type="sibTrans" cxnId="{3713A1D9-5980-44AA-A87C-5F857E3CA815}">
      <dgm:prSet/>
      <dgm:spPr/>
      <dgm:t>
        <a:bodyPr/>
        <a:lstStyle/>
        <a:p>
          <a:endParaRPr lang="ru-RU"/>
        </a:p>
      </dgm:t>
    </dgm:pt>
    <dgm:pt modelId="{8D7F6106-2942-40AB-8562-4B19797A549A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Бизнес-планирование, разработка собственных </a:t>
          </a:r>
          <a:r>
            <a:rPr lang="ru-RU" dirty="0" err="1" smtClean="0">
              <a:solidFill>
                <a:srgbClr val="002060"/>
              </a:solidFill>
            </a:rPr>
            <a:t>бизнес-проектов</a:t>
          </a:r>
          <a:r>
            <a:rPr lang="ru-RU" dirty="0" smtClean="0">
              <a:solidFill>
                <a:srgbClr val="002060"/>
              </a:solidFill>
            </a:rPr>
            <a:t>. Прикладная экономика: проведение исследований, разработка рекламных кампаний</a:t>
          </a:r>
        </a:p>
        <a:p>
          <a:r>
            <a:rPr lang="ru-RU" dirty="0" smtClean="0">
              <a:solidFill>
                <a:srgbClr val="002060"/>
              </a:solidFill>
            </a:rPr>
            <a:t>Интернет-бизнес</a:t>
          </a:r>
        </a:p>
        <a:p>
          <a:endParaRPr lang="ru-RU" dirty="0">
            <a:solidFill>
              <a:srgbClr val="002060"/>
            </a:solidFill>
          </a:endParaRPr>
        </a:p>
      </dgm:t>
    </dgm:pt>
    <dgm:pt modelId="{23623BA8-EF0F-4754-B0AB-E7D47F12577B}" type="parTrans" cxnId="{64C84DBA-482E-4636-945A-7774E9F8D0FC}">
      <dgm:prSet/>
      <dgm:spPr/>
      <dgm:t>
        <a:bodyPr/>
        <a:lstStyle/>
        <a:p>
          <a:endParaRPr lang="ru-RU"/>
        </a:p>
      </dgm:t>
    </dgm:pt>
    <dgm:pt modelId="{2208AD4A-3EDD-4FD3-AE67-FBDD1D7154DF}" type="sibTrans" cxnId="{64C84DBA-482E-4636-945A-7774E9F8D0FC}">
      <dgm:prSet/>
      <dgm:spPr/>
      <dgm:t>
        <a:bodyPr/>
        <a:lstStyle/>
        <a:p>
          <a:endParaRPr lang="ru-RU"/>
        </a:p>
      </dgm:t>
    </dgm:pt>
    <dgm:pt modelId="{8E8564BA-456F-440D-AE41-5FAB101F4D4A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«Инновационное предпринимательство»</a:t>
          </a:r>
        </a:p>
        <a:p>
          <a:r>
            <a:rPr lang="ru-RU" b="0" i="0" dirty="0" smtClean="0">
              <a:solidFill>
                <a:schemeClr val="tx1"/>
              </a:solidFill>
            </a:rPr>
            <a:t>Распознавание новых </a:t>
          </a:r>
          <a:r>
            <a:rPr lang="ru-RU" b="0" i="0" dirty="0" err="1" smtClean="0">
              <a:solidFill>
                <a:schemeClr val="tx1"/>
              </a:solidFill>
            </a:rPr>
            <a:t>бизнес-ниш</a:t>
          </a:r>
          <a:r>
            <a:rPr lang="ru-RU" b="0" i="0" dirty="0" smtClean="0">
              <a:solidFill>
                <a:schemeClr val="tx1"/>
              </a:solidFill>
            </a:rPr>
            <a:t>, разработка прототипов инновационного продукта</a:t>
          </a:r>
          <a:endParaRPr lang="ru-RU" dirty="0">
            <a:solidFill>
              <a:schemeClr val="tx1"/>
            </a:solidFill>
          </a:endParaRPr>
        </a:p>
      </dgm:t>
    </dgm:pt>
    <dgm:pt modelId="{8DDEC000-C3A8-4697-9E9E-A6F7DC029322}" type="parTrans" cxnId="{874E1841-06A0-4315-8957-B3B2BC3CD834}">
      <dgm:prSet/>
      <dgm:spPr/>
      <dgm:t>
        <a:bodyPr/>
        <a:lstStyle/>
        <a:p>
          <a:endParaRPr lang="ru-RU"/>
        </a:p>
      </dgm:t>
    </dgm:pt>
    <dgm:pt modelId="{7D955444-EA93-4468-A6CA-FB5ABFAA1389}" type="sibTrans" cxnId="{874E1841-06A0-4315-8957-B3B2BC3CD834}">
      <dgm:prSet/>
      <dgm:spPr/>
      <dgm:t>
        <a:bodyPr/>
        <a:lstStyle/>
        <a:p>
          <a:endParaRPr lang="ru-RU"/>
        </a:p>
      </dgm:t>
    </dgm:pt>
    <dgm:pt modelId="{6D23FE66-5DC9-4FA8-8041-9D5D9B1D0538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«Виды предпринимательской деятельности»</a:t>
          </a:r>
        </a:p>
        <a:p>
          <a:r>
            <a:rPr lang="ru-RU" b="1" dirty="0" smtClean="0">
              <a:solidFill>
                <a:srgbClr val="002060"/>
              </a:solidFill>
            </a:rPr>
            <a:t>Встречи с предпринимателями, экскурсии, профориентация</a:t>
          </a:r>
          <a:endParaRPr lang="ru-RU" dirty="0">
            <a:solidFill>
              <a:srgbClr val="002060"/>
            </a:solidFill>
          </a:endParaRPr>
        </a:p>
      </dgm:t>
    </dgm:pt>
    <dgm:pt modelId="{79CE8074-3DCC-478E-AB80-35B984E16FF0}" type="parTrans" cxnId="{EBF7FC17-3F3D-474A-BB28-2DC6E02133D8}">
      <dgm:prSet/>
      <dgm:spPr/>
      <dgm:t>
        <a:bodyPr/>
        <a:lstStyle/>
        <a:p>
          <a:endParaRPr lang="ru-RU"/>
        </a:p>
      </dgm:t>
    </dgm:pt>
    <dgm:pt modelId="{A05D2CE0-442B-4EB1-BA43-B50BE9BC76ED}" type="sibTrans" cxnId="{EBF7FC17-3F3D-474A-BB28-2DC6E02133D8}">
      <dgm:prSet/>
      <dgm:spPr/>
      <dgm:t>
        <a:bodyPr/>
        <a:lstStyle/>
        <a:p>
          <a:endParaRPr lang="ru-RU"/>
        </a:p>
      </dgm:t>
    </dgm:pt>
    <dgm:pt modelId="{05474E40-F6A6-4FAB-9608-28F0C1C7A1C4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«Социальная и кадровая сфера»</a:t>
          </a:r>
        </a:p>
        <a:p>
          <a:r>
            <a:rPr lang="ru-RU" b="1" dirty="0" smtClean="0">
              <a:solidFill>
                <a:srgbClr val="002060"/>
              </a:solidFill>
            </a:rPr>
            <a:t>вопросы взаимодействия муниципалитетов и малого бизнеса, социальное предпринимательство</a:t>
          </a:r>
        </a:p>
        <a:p>
          <a:r>
            <a:rPr lang="ru-RU" b="1" dirty="0" smtClean="0">
              <a:solidFill>
                <a:srgbClr val="002060"/>
              </a:solidFill>
            </a:rPr>
            <a:t>Зеленый бизнес</a:t>
          </a:r>
          <a:endParaRPr lang="ru-RU" dirty="0">
            <a:solidFill>
              <a:srgbClr val="002060"/>
            </a:solidFill>
          </a:endParaRPr>
        </a:p>
      </dgm:t>
    </dgm:pt>
    <dgm:pt modelId="{21803F1E-9B5C-42F0-B2A7-A47393DB1CE1}" type="parTrans" cxnId="{4158D3D8-F7C9-4433-B06D-1583DDE1F6F6}">
      <dgm:prSet/>
      <dgm:spPr/>
      <dgm:t>
        <a:bodyPr/>
        <a:lstStyle/>
        <a:p>
          <a:endParaRPr lang="ru-RU"/>
        </a:p>
      </dgm:t>
    </dgm:pt>
    <dgm:pt modelId="{EA762EE3-B84A-4AEE-BD4D-F18DAFCFF596}" type="sibTrans" cxnId="{4158D3D8-F7C9-4433-B06D-1583DDE1F6F6}">
      <dgm:prSet/>
      <dgm:spPr/>
      <dgm:t>
        <a:bodyPr/>
        <a:lstStyle/>
        <a:p>
          <a:endParaRPr lang="ru-RU"/>
        </a:p>
      </dgm:t>
    </dgm:pt>
    <dgm:pt modelId="{5D9F2B56-D152-4B51-A387-CC9F6C18710A}" type="pres">
      <dgm:prSet presAssocID="{324988AD-E0E7-4BB4-8DD8-7F806DF66B3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016355-D5A6-4D77-B54B-75132A21B14C}" type="pres">
      <dgm:prSet presAssocID="{3D920682-1224-4807-BAC6-140F363BC11C}" presName="roof" presStyleLbl="dkBgShp" presStyleIdx="0" presStyleCnt="2"/>
      <dgm:spPr/>
      <dgm:t>
        <a:bodyPr/>
        <a:lstStyle/>
        <a:p>
          <a:endParaRPr lang="ru-RU"/>
        </a:p>
      </dgm:t>
    </dgm:pt>
    <dgm:pt modelId="{6DA7A055-1E89-46AC-B705-10A36124B537}" type="pres">
      <dgm:prSet presAssocID="{3D920682-1224-4807-BAC6-140F363BC11C}" presName="pillars" presStyleCnt="0"/>
      <dgm:spPr/>
      <dgm:t>
        <a:bodyPr/>
        <a:lstStyle/>
        <a:p>
          <a:endParaRPr lang="ru-RU"/>
        </a:p>
      </dgm:t>
    </dgm:pt>
    <dgm:pt modelId="{DA30E2C8-7C8F-43C7-ACFD-0819F3894AF8}" type="pres">
      <dgm:prSet presAssocID="{3D920682-1224-4807-BAC6-140F363BC11C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191C9-78C7-4727-9612-1BEA9DC44182}" type="pres">
      <dgm:prSet presAssocID="{08A2B641-65E3-45C0-9916-E8169008BDAD}" presName="pillarX" presStyleLbl="node1" presStyleIdx="1" presStyleCnt="7" custScaleY="93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E9DC4-2B9E-45DC-A9F4-6DE4AA896AA2}" type="pres">
      <dgm:prSet presAssocID="{05474E40-F6A6-4FAB-9608-28F0C1C7A1C4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32C41-6E56-4757-99F0-10E8DAC91429}" type="pres">
      <dgm:prSet presAssocID="{6D23FE66-5DC9-4FA8-8041-9D5D9B1D0538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51BD3-6ECD-4379-86DF-6D332A203728}" type="pres">
      <dgm:prSet presAssocID="{8E8564BA-456F-440D-AE41-5FAB101F4D4A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6A844-59D8-4C03-BE01-B9B021AEADF0}" type="pres">
      <dgm:prSet presAssocID="{8D7F6106-2942-40AB-8562-4B19797A549A}" presName="pillarX" presStyleLbl="node1" presStyleIdx="5" presStyleCnt="7" custLinFactNeighborX="2457" custLinFactNeighborY="2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FC500-A7B4-4A24-A3AD-BB0956218963}" type="pres">
      <dgm:prSet presAssocID="{85318845-CA37-4CC9-9839-6AFD4403C404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54141-7F4C-458F-8F44-8969D18A1D25}" type="pres">
      <dgm:prSet presAssocID="{3D920682-1224-4807-BAC6-140F363BC11C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5CBCB3F5-8633-40AA-8D3E-92D713BAC5C5}" type="presOf" srcId="{A5A9E6AA-D996-4AEE-B37B-131180AAD96B}" destId="{DA30E2C8-7C8F-43C7-ACFD-0819F3894AF8}" srcOrd="0" destOrd="0" presId="urn:microsoft.com/office/officeart/2005/8/layout/hList3"/>
    <dgm:cxn modelId="{DA052683-6789-4F44-915A-07D3A89E199D}" type="presOf" srcId="{8E8564BA-456F-440D-AE41-5FAB101F4D4A}" destId="{4AE51BD3-6ECD-4379-86DF-6D332A203728}" srcOrd="0" destOrd="0" presId="urn:microsoft.com/office/officeart/2005/8/layout/hList3"/>
    <dgm:cxn modelId="{70E3B4E4-D10C-47D8-AFDF-C93BE48488F8}" srcId="{3D920682-1224-4807-BAC6-140F363BC11C}" destId="{A5A9E6AA-D996-4AEE-B37B-131180AAD96B}" srcOrd="0" destOrd="0" parTransId="{D78DC230-CA34-4BC1-841F-E46016A2CC99}" sibTransId="{16B4C7FA-B003-4AAD-922C-AF9680BCABBA}"/>
    <dgm:cxn modelId="{8CE6E6B3-9D33-4C1B-8BE1-9AD7F217F2EB}" type="presOf" srcId="{85318845-CA37-4CC9-9839-6AFD4403C404}" destId="{60CFC500-A7B4-4A24-A3AD-BB0956218963}" srcOrd="0" destOrd="0" presId="urn:microsoft.com/office/officeart/2005/8/layout/hList3"/>
    <dgm:cxn modelId="{961873B0-2BCA-440E-B0F0-AF60AB98EBB1}" type="presOf" srcId="{6D23FE66-5DC9-4FA8-8041-9D5D9B1D0538}" destId="{2A432C41-6E56-4757-99F0-10E8DAC91429}" srcOrd="0" destOrd="0" presId="urn:microsoft.com/office/officeart/2005/8/layout/hList3"/>
    <dgm:cxn modelId="{3713A1D9-5980-44AA-A87C-5F857E3CA815}" srcId="{3D920682-1224-4807-BAC6-140F363BC11C}" destId="{85318845-CA37-4CC9-9839-6AFD4403C404}" srcOrd="6" destOrd="0" parTransId="{12235C1A-8AB4-4FD3-9A5B-06A8C4779E87}" sibTransId="{D2768C32-11A7-4743-8E62-FCE34242D6AB}"/>
    <dgm:cxn modelId="{F6F20FC6-DA42-420B-B248-0A47CE1C76F4}" srcId="{3D920682-1224-4807-BAC6-140F363BC11C}" destId="{08A2B641-65E3-45C0-9916-E8169008BDAD}" srcOrd="1" destOrd="0" parTransId="{41BAD9B5-DBA9-4185-82FA-ADF1392A0CA9}" sibTransId="{F22828B5-3196-432D-B944-4603A3161469}"/>
    <dgm:cxn modelId="{6007EEF2-EBC4-43B6-83F5-997B6AAD8394}" type="presOf" srcId="{8D7F6106-2942-40AB-8562-4B19797A549A}" destId="{CAF6A844-59D8-4C03-BE01-B9B021AEADF0}" srcOrd="0" destOrd="0" presId="urn:microsoft.com/office/officeart/2005/8/layout/hList3"/>
    <dgm:cxn modelId="{0ED5B4A2-A907-4145-BA03-8C94916FE4D5}" srcId="{324988AD-E0E7-4BB4-8DD8-7F806DF66B38}" destId="{3D920682-1224-4807-BAC6-140F363BC11C}" srcOrd="0" destOrd="0" parTransId="{33FDD972-5B91-4337-9770-0118002DBA06}" sibTransId="{69E671A7-C597-4CCC-B698-20695803659B}"/>
    <dgm:cxn modelId="{874E1841-06A0-4315-8957-B3B2BC3CD834}" srcId="{3D920682-1224-4807-BAC6-140F363BC11C}" destId="{8E8564BA-456F-440D-AE41-5FAB101F4D4A}" srcOrd="4" destOrd="0" parTransId="{8DDEC000-C3A8-4697-9E9E-A6F7DC029322}" sibTransId="{7D955444-EA93-4468-A6CA-FB5ABFAA1389}"/>
    <dgm:cxn modelId="{63C1E1EF-E226-499A-AADE-59B1A2B8E5FD}" type="presOf" srcId="{324988AD-E0E7-4BB4-8DD8-7F806DF66B38}" destId="{5D9F2B56-D152-4B51-A387-CC9F6C18710A}" srcOrd="0" destOrd="0" presId="urn:microsoft.com/office/officeart/2005/8/layout/hList3"/>
    <dgm:cxn modelId="{64C84DBA-482E-4636-945A-7774E9F8D0FC}" srcId="{3D920682-1224-4807-BAC6-140F363BC11C}" destId="{8D7F6106-2942-40AB-8562-4B19797A549A}" srcOrd="5" destOrd="0" parTransId="{23623BA8-EF0F-4754-B0AB-E7D47F12577B}" sibTransId="{2208AD4A-3EDD-4FD3-AE67-FBDD1D7154DF}"/>
    <dgm:cxn modelId="{63762CBA-F230-428E-948B-7D960531C3F2}" type="presOf" srcId="{08A2B641-65E3-45C0-9916-E8169008BDAD}" destId="{239191C9-78C7-4727-9612-1BEA9DC44182}" srcOrd="0" destOrd="0" presId="urn:microsoft.com/office/officeart/2005/8/layout/hList3"/>
    <dgm:cxn modelId="{4158D3D8-F7C9-4433-B06D-1583DDE1F6F6}" srcId="{3D920682-1224-4807-BAC6-140F363BC11C}" destId="{05474E40-F6A6-4FAB-9608-28F0C1C7A1C4}" srcOrd="2" destOrd="0" parTransId="{21803F1E-9B5C-42F0-B2A7-A47393DB1CE1}" sibTransId="{EA762EE3-B84A-4AEE-BD4D-F18DAFCFF596}"/>
    <dgm:cxn modelId="{EBF7FC17-3F3D-474A-BB28-2DC6E02133D8}" srcId="{3D920682-1224-4807-BAC6-140F363BC11C}" destId="{6D23FE66-5DC9-4FA8-8041-9D5D9B1D0538}" srcOrd="3" destOrd="0" parTransId="{79CE8074-3DCC-478E-AB80-35B984E16FF0}" sibTransId="{A05D2CE0-442B-4EB1-BA43-B50BE9BC76ED}"/>
    <dgm:cxn modelId="{BE0B65F2-40FB-458E-BC9A-4BD0FB495A5F}" type="presOf" srcId="{3D920682-1224-4807-BAC6-140F363BC11C}" destId="{40016355-D5A6-4D77-B54B-75132A21B14C}" srcOrd="0" destOrd="0" presId="urn:microsoft.com/office/officeart/2005/8/layout/hList3"/>
    <dgm:cxn modelId="{31AED88A-AA4B-4C9E-B4AF-9F9AAD6BA93D}" type="presOf" srcId="{05474E40-F6A6-4FAB-9608-28F0C1C7A1C4}" destId="{BD9E9DC4-2B9E-45DC-A9F4-6DE4AA896AA2}" srcOrd="0" destOrd="0" presId="urn:microsoft.com/office/officeart/2005/8/layout/hList3"/>
    <dgm:cxn modelId="{12BE5626-A0EA-455C-9DED-BFDE6A7C6CA9}" type="presParOf" srcId="{5D9F2B56-D152-4B51-A387-CC9F6C18710A}" destId="{40016355-D5A6-4D77-B54B-75132A21B14C}" srcOrd="0" destOrd="0" presId="urn:microsoft.com/office/officeart/2005/8/layout/hList3"/>
    <dgm:cxn modelId="{66209260-FEE4-437D-9595-6AC07402AC65}" type="presParOf" srcId="{5D9F2B56-D152-4B51-A387-CC9F6C18710A}" destId="{6DA7A055-1E89-46AC-B705-10A36124B537}" srcOrd="1" destOrd="0" presId="urn:microsoft.com/office/officeart/2005/8/layout/hList3"/>
    <dgm:cxn modelId="{BDE242C1-2088-494F-A297-045A2D12C9D3}" type="presParOf" srcId="{6DA7A055-1E89-46AC-B705-10A36124B537}" destId="{DA30E2C8-7C8F-43C7-ACFD-0819F3894AF8}" srcOrd="0" destOrd="0" presId="urn:microsoft.com/office/officeart/2005/8/layout/hList3"/>
    <dgm:cxn modelId="{308F7F16-0881-459A-B0EB-B165C434212B}" type="presParOf" srcId="{6DA7A055-1E89-46AC-B705-10A36124B537}" destId="{239191C9-78C7-4727-9612-1BEA9DC44182}" srcOrd="1" destOrd="0" presId="urn:microsoft.com/office/officeart/2005/8/layout/hList3"/>
    <dgm:cxn modelId="{69FFF574-5335-43AC-8DBE-4E148AAE0EE4}" type="presParOf" srcId="{6DA7A055-1E89-46AC-B705-10A36124B537}" destId="{BD9E9DC4-2B9E-45DC-A9F4-6DE4AA896AA2}" srcOrd="2" destOrd="0" presId="urn:microsoft.com/office/officeart/2005/8/layout/hList3"/>
    <dgm:cxn modelId="{D5EF42DC-8806-4E36-AB75-851E94201DAB}" type="presParOf" srcId="{6DA7A055-1E89-46AC-B705-10A36124B537}" destId="{2A432C41-6E56-4757-99F0-10E8DAC91429}" srcOrd="3" destOrd="0" presId="urn:microsoft.com/office/officeart/2005/8/layout/hList3"/>
    <dgm:cxn modelId="{0CACCB10-C121-4913-8A40-05148B6886C8}" type="presParOf" srcId="{6DA7A055-1E89-46AC-B705-10A36124B537}" destId="{4AE51BD3-6ECD-4379-86DF-6D332A203728}" srcOrd="4" destOrd="0" presId="urn:microsoft.com/office/officeart/2005/8/layout/hList3"/>
    <dgm:cxn modelId="{04326BBE-B0F2-46DC-88F5-5779B05B7999}" type="presParOf" srcId="{6DA7A055-1E89-46AC-B705-10A36124B537}" destId="{CAF6A844-59D8-4C03-BE01-B9B021AEADF0}" srcOrd="5" destOrd="0" presId="urn:microsoft.com/office/officeart/2005/8/layout/hList3"/>
    <dgm:cxn modelId="{3D075ED0-E893-4579-882B-116E915EF594}" type="presParOf" srcId="{6DA7A055-1E89-46AC-B705-10A36124B537}" destId="{60CFC500-A7B4-4A24-A3AD-BB0956218963}" srcOrd="6" destOrd="0" presId="urn:microsoft.com/office/officeart/2005/8/layout/hList3"/>
    <dgm:cxn modelId="{EE8A3E60-D3ED-457D-8F06-21782972A35B}" type="presParOf" srcId="{5D9F2B56-D152-4B51-A387-CC9F6C18710A}" destId="{91B54141-7F4C-458F-8F44-8969D18A1D2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13471-A78D-43E2-B8E3-DFBE47FB5FFF}">
      <dsp:nvSpPr>
        <dsp:cNvPr id="0" name=""/>
        <dsp:cNvSpPr/>
      </dsp:nvSpPr>
      <dsp:spPr>
        <a:xfrm rot="16200000">
          <a:off x="1128853" y="-1128853"/>
          <a:ext cx="1865368" cy="4123075"/>
        </a:xfrm>
        <a:prstGeom prst="round1Rect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ЭКОНОМИЧЕСКИЕ  ЗНАНИЯ – ЭЛЕМЕНТ  ОБЩЕЙ  КУЛЬТУРЫ СОВРЕМЕННОГО  ЧЕЛОВЕКА</a:t>
          </a:r>
          <a:endParaRPr lang="ru-RU" sz="1700" b="1" kern="1200" dirty="0"/>
        </a:p>
      </dsp:txBody>
      <dsp:txXfrm rot="5400000">
        <a:off x="0" y="0"/>
        <a:ext cx="4123075" cy="1399026"/>
      </dsp:txXfrm>
    </dsp:sp>
    <dsp:sp modelId="{78E43ACE-8E20-4F74-A52C-33F8B1EC8663}">
      <dsp:nvSpPr>
        <dsp:cNvPr id="0" name=""/>
        <dsp:cNvSpPr/>
      </dsp:nvSpPr>
      <dsp:spPr>
        <a:xfrm>
          <a:off x="4123075" y="0"/>
          <a:ext cx="4123075" cy="1865368"/>
        </a:xfrm>
        <a:prstGeom prst="round1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ВЫ УЗНАЕТЕ,  КАК НАЧАТЬ СОБСТВЕННЫЙ  БИЗНЕС  (секреты успешных предпринимателей, побываете на их предприятиях)</a:t>
          </a:r>
          <a:endParaRPr lang="ru-RU" sz="1700" b="1" kern="1200" dirty="0"/>
        </a:p>
      </dsp:txBody>
      <dsp:txXfrm>
        <a:off x="4123075" y="0"/>
        <a:ext cx="4123075" cy="1399026"/>
      </dsp:txXfrm>
    </dsp:sp>
    <dsp:sp modelId="{0986EB06-17EB-4A18-8F01-0918F568941A}">
      <dsp:nvSpPr>
        <dsp:cNvPr id="0" name=""/>
        <dsp:cNvSpPr/>
      </dsp:nvSpPr>
      <dsp:spPr>
        <a:xfrm rot="10800000">
          <a:off x="0" y="1865368"/>
          <a:ext cx="4123075" cy="1865368"/>
        </a:xfrm>
        <a:prstGeom prst="round1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ВЫ  БУДЕТЕ  ОРИЕНТИРОВАТЬСЯ  В  МИРЕ  ДЕНЕГ</a:t>
          </a:r>
          <a:endParaRPr lang="ru-RU" sz="1700" b="1" kern="1200" dirty="0"/>
        </a:p>
      </dsp:txBody>
      <dsp:txXfrm rot="10800000">
        <a:off x="0" y="2331709"/>
        <a:ext cx="4123075" cy="1399026"/>
      </dsp:txXfrm>
    </dsp:sp>
    <dsp:sp modelId="{BAB77662-F835-4E65-8E54-14B9B4E71829}">
      <dsp:nvSpPr>
        <dsp:cNvPr id="0" name=""/>
        <dsp:cNvSpPr/>
      </dsp:nvSpPr>
      <dsp:spPr>
        <a:xfrm rot="5400000">
          <a:off x="5251928" y="736514"/>
          <a:ext cx="1865368" cy="4123075"/>
        </a:xfrm>
        <a:prstGeom prst="round1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ВЫ  ВЫРАБОТАЕТЕ  СТИЛЬ ДЕЛОВОГО  ОБЩЕНИЯ</a:t>
          </a:r>
          <a:endParaRPr lang="ru-RU" sz="1700" b="1" kern="1200" dirty="0"/>
        </a:p>
      </dsp:txBody>
      <dsp:txXfrm rot="-5400000">
        <a:off x="4123075" y="2331709"/>
        <a:ext cx="4123075" cy="1399026"/>
      </dsp:txXfrm>
    </dsp:sp>
    <dsp:sp modelId="{76758042-528F-47F5-99C3-1CE2251ED5D6}">
      <dsp:nvSpPr>
        <dsp:cNvPr id="0" name=""/>
        <dsp:cNvSpPr/>
      </dsp:nvSpPr>
      <dsp:spPr>
        <a:xfrm>
          <a:off x="2886152" y="1399025"/>
          <a:ext cx="2473845" cy="93268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</a:rPr>
            <a:t>ОСНОВЫ БИЗНЕС-ОБРАЗОВАНИЯ</a:t>
          </a:r>
          <a:endParaRPr lang="ru-RU" sz="1700" b="1" kern="1200" dirty="0">
            <a:solidFill>
              <a:srgbClr val="C00000"/>
            </a:solidFill>
          </a:endParaRPr>
        </a:p>
      </dsp:txBody>
      <dsp:txXfrm>
        <a:off x="2931682" y="1444555"/>
        <a:ext cx="2382785" cy="841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16355-D5A6-4D77-B54B-75132A21B14C}">
      <dsp:nvSpPr>
        <dsp:cNvPr id="0" name=""/>
        <dsp:cNvSpPr/>
      </dsp:nvSpPr>
      <dsp:spPr>
        <a:xfrm>
          <a:off x="0" y="0"/>
          <a:ext cx="8858311" cy="69127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0" y="0"/>
        <a:ext cx="8858311" cy="691276"/>
      </dsp:txXfrm>
    </dsp:sp>
    <dsp:sp modelId="{DA30E2C8-7C8F-43C7-ACFD-0819F3894AF8}">
      <dsp:nvSpPr>
        <dsp:cNvPr id="0" name=""/>
        <dsp:cNvSpPr/>
      </dsp:nvSpPr>
      <dsp:spPr>
        <a:xfrm>
          <a:off x="1081" y="691276"/>
          <a:ext cx="1265164" cy="14516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/>
            <a:t>«Финансовая грамотность»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dirty="0" smtClean="0"/>
            <a:t>знания в области финансов, банковских услуг, ценных бумаг и налогообложения навыки управления личными финансами</a:t>
          </a:r>
          <a:endParaRPr lang="ru-RU" sz="800" b="1" kern="1200" dirty="0">
            <a:solidFill>
              <a:srgbClr val="002060"/>
            </a:solidFill>
          </a:endParaRPr>
        </a:p>
      </dsp:txBody>
      <dsp:txXfrm>
        <a:off x="1081" y="691276"/>
        <a:ext cx="1265164" cy="1451681"/>
      </dsp:txXfrm>
    </dsp:sp>
    <dsp:sp modelId="{239191C9-78C7-4727-9612-1BEA9DC44182}">
      <dsp:nvSpPr>
        <dsp:cNvPr id="0" name=""/>
        <dsp:cNvSpPr/>
      </dsp:nvSpPr>
      <dsp:spPr>
        <a:xfrm>
          <a:off x="1266245" y="739566"/>
          <a:ext cx="1265164" cy="1355100"/>
        </a:xfrm>
        <a:prstGeom prst="rect">
          <a:avLst/>
        </a:prstGeom>
        <a:gradFill rotWithShape="0">
          <a:gsLst>
            <a:gs pos="0">
              <a:schemeClr val="accent2">
                <a:hueOff val="-1687502"/>
                <a:satOff val="-7018"/>
                <a:lumOff val="7451"/>
                <a:alphaOff val="0"/>
                <a:shade val="51000"/>
                <a:satMod val="130000"/>
              </a:schemeClr>
            </a:gs>
            <a:gs pos="80000">
              <a:schemeClr val="accent2">
                <a:hueOff val="-1687502"/>
                <a:satOff val="-7018"/>
                <a:lumOff val="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-1687502"/>
                <a:satOff val="-7018"/>
                <a:lumOff val="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/>
            <a:t>«Теория решения изобретательских задач и развитие </a:t>
          </a:r>
          <a:r>
            <a:rPr lang="ru-RU" sz="900" b="1" i="0" kern="1200" dirty="0" err="1" smtClean="0"/>
            <a:t>креативности</a:t>
          </a:r>
          <a:r>
            <a:rPr lang="ru-RU" sz="900" b="1" i="0" kern="1200" dirty="0" smtClean="0"/>
            <a:t>»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/>
            <a:t>Навыки </a:t>
          </a:r>
          <a:r>
            <a:rPr lang="ru-RU" sz="900" b="0" i="0" kern="1200" dirty="0" smtClean="0"/>
            <a:t>планирования  и творческой работы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i="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rgbClr val="002060"/>
            </a:solidFill>
          </a:endParaRPr>
        </a:p>
      </dsp:txBody>
      <dsp:txXfrm>
        <a:off x="1266245" y="739566"/>
        <a:ext cx="1265164" cy="1355100"/>
      </dsp:txXfrm>
    </dsp:sp>
    <dsp:sp modelId="{BD9E9DC4-2B9E-45DC-A9F4-6DE4AA896AA2}">
      <dsp:nvSpPr>
        <dsp:cNvPr id="0" name=""/>
        <dsp:cNvSpPr/>
      </dsp:nvSpPr>
      <dsp:spPr>
        <a:xfrm>
          <a:off x="2531409" y="691276"/>
          <a:ext cx="1265164" cy="1451681"/>
        </a:xfrm>
        <a:prstGeom prst="rect">
          <a:avLst/>
        </a:prstGeom>
        <a:gradFill rotWithShape="0">
          <a:gsLst>
            <a:gs pos="0">
              <a:schemeClr val="accent2">
                <a:hueOff val="-3375003"/>
                <a:satOff val="-14035"/>
                <a:lumOff val="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-3375003"/>
                <a:satOff val="-14035"/>
                <a:lumOff val="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-3375003"/>
                <a:satOff val="-14035"/>
                <a:lumOff val="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«Социальная и кадровая сфера»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вопросы взаимодействия муниципалитетов и малого бизнеса, социальное предпринимательство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Зеленый бизнес</a:t>
          </a:r>
          <a:endParaRPr lang="ru-RU" sz="700" kern="1200" dirty="0">
            <a:solidFill>
              <a:srgbClr val="002060"/>
            </a:solidFill>
          </a:endParaRPr>
        </a:p>
      </dsp:txBody>
      <dsp:txXfrm>
        <a:off x="2531409" y="691276"/>
        <a:ext cx="1265164" cy="1451681"/>
      </dsp:txXfrm>
    </dsp:sp>
    <dsp:sp modelId="{2A432C41-6E56-4757-99F0-10E8DAC91429}">
      <dsp:nvSpPr>
        <dsp:cNvPr id="0" name=""/>
        <dsp:cNvSpPr/>
      </dsp:nvSpPr>
      <dsp:spPr>
        <a:xfrm>
          <a:off x="3796573" y="691276"/>
          <a:ext cx="1265164" cy="1451681"/>
        </a:xfrm>
        <a:prstGeom prst="rect">
          <a:avLst/>
        </a:prstGeom>
        <a:gradFill rotWithShape="0">
          <a:gsLst>
            <a:gs pos="0">
              <a:schemeClr val="accent2">
                <a:hueOff val="-5062505"/>
                <a:satOff val="-21053"/>
                <a:lumOff val="22353"/>
                <a:alphaOff val="0"/>
                <a:shade val="51000"/>
                <a:satMod val="130000"/>
              </a:schemeClr>
            </a:gs>
            <a:gs pos="80000">
              <a:schemeClr val="accent2">
                <a:hueOff val="-5062505"/>
                <a:satOff val="-21053"/>
                <a:lumOff val="22353"/>
                <a:alphaOff val="0"/>
                <a:shade val="93000"/>
                <a:satMod val="130000"/>
              </a:schemeClr>
            </a:gs>
            <a:gs pos="100000">
              <a:schemeClr val="accent2">
                <a:hueOff val="-5062505"/>
                <a:satOff val="-21053"/>
                <a:lumOff val="2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«Виды предпринимательской деятельности»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Встречи с предпринимателями, экскурсии, профориентация</a:t>
          </a:r>
          <a:endParaRPr lang="ru-RU" sz="700" kern="1200" dirty="0">
            <a:solidFill>
              <a:srgbClr val="002060"/>
            </a:solidFill>
          </a:endParaRPr>
        </a:p>
      </dsp:txBody>
      <dsp:txXfrm>
        <a:off x="3796573" y="691276"/>
        <a:ext cx="1265164" cy="1451681"/>
      </dsp:txXfrm>
    </dsp:sp>
    <dsp:sp modelId="{4AE51BD3-6ECD-4379-86DF-6D332A203728}">
      <dsp:nvSpPr>
        <dsp:cNvPr id="0" name=""/>
        <dsp:cNvSpPr/>
      </dsp:nvSpPr>
      <dsp:spPr>
        <a:xfrm>
          <a:off x="5061738" y="691276"/>
          <a:ext cx="1265164" cy="1451681"/>
        </a:xfrm>
        <a:prstGeom prst="rect">
          <a:avLst/>
        </a:prstGeom>
        <a:gradFill rotWithShape="0">
          <a:gsLst>
            <a:gs pos="0">
              <a:schemeClr val="accent2">
                <a:hueOff val="-6750007"/>
                <a:satOff val="-28070"/>
                <a:lumOff val="29804"/>
                <a:alphaOff val="0"/>
                <a:shade val="51000"/>
                <a:satMod val="130000"/>
              </a:schemeClr>
            </a:gs>
            <a:gs pos="80000">
              <a:schemeClr val="accent2">
                <a:hueOff val="-6750007"/>
                <a:satOff val="-28070"/>
                <a:lumOff val="29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6750007"/>
                <a:satOff val="-28070"/>
                <a:lumOff val="29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«Инновационное предпринимательство»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kern="1200" dirty="0" smtClean="0">
              <a:solidFill>
                <a:schemeClr val="tx1"/>
              </a:solidFill>
            </a:rPr>
            <a:t>Распознавание новых </a:t>
          </a:r>
          <a:r>
            <a:rPr lang="ru-RU" sz="700" b="0" i="0" kern="1200" dirty="0" err="1" smtClean="0">
              <a:solidFill>
                <a:schemeClr val="tx1"/>
              </a:solidFill>
            </a:rPr>
            <a:t>бизнес-ниш</a:t>
          </a:r>
          <a:r>
            <a:rPr lang="ru-RU" sz="700" b="0" i="0" kern="1200" dirty="0" smtClean="0">
              <a:solidFill>
                <a:schemeClr val="tx1"/>
              </a:solidFill>
            </a:rPr>
            <a:t>, разработка прототипов инновационного продукта</a:t>
          </a:r>
          <a:endParaRPr lang="ru-RU" sz="700" kern="1200" dirty="0">
            <a:solidFill>
              <a:schemeClr val="tx1"/>
            </a:solidFill>
          </a:endParaRPr>
        </a:p>
      </dsp:txBody>
      <dsp:txXfrm>
        <a:off x="5061738" y="691276"/>
        <a:ext cx="1265164" cy="1451681"/>
      </dsp:txXfrm>
    </dsp:sp>
    <dsp:sp modelId="{CAF6A844-59D8-4C03-BE01-B9B021AEADF0}">
      <dsp:nvSpPr>
        <dsp:cNvPr id="0" name=""/>
        <dsp:cNvSpPr/>
      </dsp:nvSpPr>
      <dsp:spPr>
        <a:xfrm>
          <a:off x="6357987" y="733172"/>
          <a:ext cx="1265164" cy="1451681"/>
        </a:xfrm>
        <a:prstGeom prst="rect">
          <a:avLst/>
        </a:prstGeom>
        <a:gradFill rotWithShape="0">
          <a:gsLst>
            <a:gs pos="0">
              <a:schemeClr val="accent2">
                <a:hueOff val="-8437508"/>
                <a:satOff val="-35087"/>
                <a:lumOff val="37255"/>
                <a:alphaOff val="0"/>
                <a:shade val="51000"/>
                <a:satMod val="130000"/>
              </a:schemeClr>
            </a:gs>
            <a:gs pos="80000">
              <a:schemeClr val="accent2">
                <a:hueOff val="-8437508"/>
                <a:satOff val="-35087"/>
                <a:lumOff val="37255"/>
                <a:alphaOff val="0"/>
                <a:shade val="93000"/>
                <a:satMod val="130000"/>
              </a:schemeClr>
            </a:gs>
            <a:gs pos="100000">
              <a:schemeClr val="accent2">
                <a:hueOff val="-8437508"/>
                <a:satOff val="-35087"/>
                <a:lumOff val="3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rgbClr val="002060"/>
              </a:solidFill>
            </a:rPr>
            <a:t>Бизнес-планирование, разработка собственных </a:t>
          </a:r>
          <a:r>
            <a:rPr lang="ru-RU" sz="700" kern="1200" dirty="0" err="1" smtClean="0">
              <a:solidFill>
                <a:srgbClr val="002060"/>
              </a:solidFill>
            </a:rPr>
            <a:t>бизнес-проектов</a:t>
          </a:r>
          <a:r>
            <a:rPr lang="ru-RU" sz="700" kern="1200" dirty="0" smtClean="0">
              <a:solidFill>
                <a:srgbClr val="002060"/>
              </a:solidFill>
            </a:rPr>
            <a:t>. Прикладная экономика: проведение исследований, разработка рекламных кампаний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rgbClr val="002060"/>
              </a:solidFill>
            </a:rPr>
            <a:t>Интернет-бизнес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rgbClr val="002060"/>
            </a:solidFill>
          </a:endParaRPr>
        </a:p>
      </dsp:txBody>
      <dsp:txXfrm>
        <a:off x="6357987" y="733172"/>
        <a:ext cx="1265164" cy="1451681"/>
      </dsp:txXfrm>
    </dsp:sp>
    <dsp:sp modelId="{60CFC500-A7B4-4A24-A3AD-BB0956218963}">
      <dsp:nvSpPr>
        <dsp:cNvPr id="0" name=""/>
        <dsp:cNvSpPr/>
      </dsp:nvSpPr>
      <dsp:spPr>
        <a:xfrm>
          <a:off x="7592066" y="691276"/>
          <a:ext cx="1265164" cy="1451681"/>
        </a:xfrm>
        <a:prstGeom prst="rect">
          <a:avLst/>
        </a:prstGeom>
        <a:gradFill rotWithShape="0">
          <a:gsLst>
            <a:gs pos="0">
              <a:schemeClr val="accent2">
                <a:hueOff val="-10125010"/>
                <a:satOff val="-42105"/>
                <a:lumOff val="44706"/>
                <a:alphaOff val="0"/>
                <a:shade val="51000"/>
                <a:satMod val="130000"/>
              </a:schemeClr>
            </a:gs>
            <a:gs pos="80000">
              <a:schemeClr val="accent2">
                <a:hueOff val="-10125010"/>
                <a:satOff val="-42105"/>
                <a:lumOff val="44706"/>
                <a:alphaOff val="0"/>
                <a:shade val="93000"/>
                <a:satMod val="130000"/>
              </a:schemeClr>
            </a:gs>
            <a:gs pos="100000">
              <a:schemeClr val="accent2">
                <a:hueOff val="-10125010"/>
                <a:satOff val="-42105"/>
                <a:lumOff val="4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err="1" smtClean="0">
              <a:solidFill>
                <a:srgbClr val="002060"/>
              </a:solidFill>
            </a:rPr>
            <a:t>Самоменеджмент</a:t>
          </a:r>
          <a:endParaRPr lang="ru-RU" sz="700" b="1" kern="1200" dirty="0" smtClean="0">
            <a:solidFill>
              <a:srgbClr val="002060"/>
            </a:solidFill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Тайм – менеджмент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Психология лидерства и предпринимательства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Правовые основы бизнеса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rgbClr val="002060"/>
            </a:solidFill>
          </a:endParaRPr>
        </a:p>
      </dsp:txBody>
      <dsp:txXfrm>
        <a:off x="7592066" y="691276"/>
        <a:ext cx="1265164" cy="1451681"/>
      </dsp:txXfrm>
    </dsp:sp>
    <dsp:sp modelId="{91B54141-7F4C-458F-8F44-8969D18A1D25}">
      <dsp:nvSpPr>
        <dsp:cNvPr id="0" name=""/>
        <dsp:cNvSpPr/>
      </dsp:nvSpPr>
      <dsp:spPr>
        <a:xfrm>
          <a:off x="0" y="2142958"/>
          <a:ext cx="8858311" cy="16129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CEC2C-2038-4EB0-8569-AA2880B68E6B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9AF8A-2066-4D03-B1A7-17B273B8A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6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Разнообразие образовательных</a:t>
            </a:r>
            <a:r>
              <a:rPr lang="ru-RU" baseline="0" dirty="0" smtClean="0"/>
              <a:t> модулей позволит найти для каждого много полезного </a:t>
            </a:r>
            <a:r>
              <a:rPr lang="ru-RU" baseline="0" smtClean="0"/>
              <a:t>и нужного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AF8A-2066-4D03-B1A7-17B273B8A6C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CEDE0A9A-6C05-4004-9A70-03E572006C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1AF6-FB7C-4F9D-8357-BD6D81DE3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EEADD-DEC2-49E9-8DFB-6FF5E9534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09F8916A-1EA5-4A57-AEB3-B289BF6C7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28E02-D29F-4056-B266-1B33336BF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4C1A0-F2F4-453A-92CE-14944FBFB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0B50-DE80-4FF4-A497-EE726FB92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FE0A8-D53B-4C18-9397-4873086B9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F0CCB-89E2-44E7-9805-4A8314B96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B84D1-0E89-4F9C-9481-700513FA7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FB46-05E4-40F2-A0A3-DCE24E6CF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3252B-D64A-4C76-B841-01100962B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623E33-CC41-4CA5-97C0-919FB582D3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PowerPoint_Slide2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PowerPoint_Slide3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Администратор\Рабочий стол\2 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386044" cy="5517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00958" y="5929330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671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Бизнес - инкубатор начинающего предпринимателя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116632"/>
            <a:ext cx="903605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cap="all" dirty="0" smtClean="0">
                <a:solidFill>
                  <a:schemeClr val="bg1"/>
                </a:solidFill>
              </a:rPr>
              <a:t>МИКРОФИНАНСОВАЯ ОРГАНИЗАЦИЯ Фонд </a:t>
            </a:r>
            <a:r>
              <a:rPr lang="ru-RU" sz="1600" cap="all" dirty="0">
                <a:solidFill>
                  <a:schemeClr val="bg1"/>
                </a:solidFill>
              </a:rPr>
              <a:t>развития Тазовского </a:t>
            </a:r>
            <a:r>
              <a:rPr lang="ru-RU" sz="1600" cap="all">
                <a:solidFill>
                  <a:schemeClr val="bg1"/>
                </a:solidFill>
              </a:rPr>
              <a:t>района </a:t>
            </a:r>
            <a:endParaRPr lang="ru-RU" sz="1600" cap="all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1600" cap="all" smtClean="0">
                <a:solidFill>
                  <a:schemeClr val="bg1"/>
                </a:solidFill>
              </a:rPr>
              <a:t>ЯМАЛО-НЕНЕЦКОГО </a:t>
            </a:r>
            <a:r>
              <a:rPr lang="ru-RU" sz="1600" cap="all" dirty="0" smtClean="0">
                <a:solidFill>
                  <a:schemeClr val="bg1"/>
                </a:solidFill>
              </a:rPr>
              <a:t>АВТОНОМНОГО ОКРУГА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09800" y="3276600"/>
            <a:ext cx="6577042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БЛАГОДАРЮ ЗА ВНИМАНИЕ</a:t>
            </a:r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58" y="6000768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ЭТО НЕОБХОДИМО, ПОТОМУ ЧТО…</a:t>
            </a:r>
            <a:endParaRPr lang="ru-RU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46150" cy="373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5373216"/>
            <a:ext cx="1384578" cy="13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Documents and Settings\Администратор\Рабочий стол\IMG_20160407_112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643314"/>
            <a:ext cx="3640453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85728"/>
            <a:ext cx="7500958" cy="1214446"/>
          </a:xfrm>
        </p:spPr>
        <p:txBody>
          <a:bodyPr/>
          <a:lstStyle/>
          <a:p>
            <a:pPr algn="ctr"/>
            <a:r>
              <a:rPr lang="ru-RU" sz="2800" dirty="0" smtClean="0"/>
              <a:t>Основные Цели мероприятий</a:t>
            </a:r>
            <a:endParaRPr lang="en-US" sz="2800" i="1" dirty="0"/>
          </a:p>
        </p:txBody>
      </p:sp>
      <p:grpSp>
        <p:nvGrpSpPr>
          <p:cNvPr id="58441" name="Group 73"/>
          <p:cNvGrpSpPr>
            <a:grpSpLocks/>
          </p:cNvGrpSpPr>
          <p:nvPr/>
        </p:nvGrpSpPr>
        <p:grpSpPr bwMode="auto">
          <a:xfrm>
            <a:off x="0" y="1600200"/>
            <a:ext cx="9001125" cy="4160701"/>
            <a:chOff x="0" y="1008"/>
            <a:chExt cx="5670" cy="2307"/>
          </a:xfrm>
        </p:grpSpPr>
        <p:grpSp>
          <p:nvGrpSpPr>
            <p:cNvPr id="58408" name="Group 40"/>
            <p:cNvGrpSpPr>
              <a:grpSpLocks/>
            </p:cNvGrpSpPr>
            <p:nvPr/>
          </p:nvGrpSpPr>
          <p:grpSpPr bwMode="auto">
            <a:xfrm>
              <a:off x="0" y="2704"/>
              <a:ext cx="3683" cy="597"/>
              <a:chOff x="0" y="3198"/>
              <a:chExt cx="5056" cy="816"/>
            </a:xfrm>
          </p:grpSpPr>
          <p:sp>
            <p:nvSpPr>
              <p:cNvPr id="58409" name="Rectangle 41"/>
              <p:cNvSpPr>
                <a:spLocks noChangeArrowheads="1"/>
              </p:cNvSpPr>
              <p:nvPr/>
            </p:nvSpPr>
            <p:spPr bwMode="gray">
              <a:xfrm>
                <a:off x="0" y="3408"/>
                <a:ext cx="4766" cy="576"/>
              </a:xfrm>
              <a:prstGeom prst="rect">
                <a:avLst/>
              </a:prstGeom>
              <a:gradFill rotWithShape="1">
                <a:gsLst>
                  <a:gs pos="0">
                    <a:srgbClr val="00CC99">
                      <a:gamma/>
                      <a:tint val="0"/>
                      <a:invGamma/>
                    </a:srgbClr>
                  </a:gs>
                  <a:gs pos="100000">
                    <a:srgbClr val="00CC99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4233" y="3198"/>
                <a:ext cx="823" cy="816"/>
                <a:chOff x="2016" y="1920"/>
                <a:chExt cx="1680" cy="1680"/>
              </a:xfrm>
            </p:grpSpPr>
            <p:sp>
              <p:nvSpPr>
                <p:cNvPr id="58411" name="Oval 4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99"/>
                    </a:gs>
                    <a:gs pos="100000">
                      <a:srgbClr val="00CC99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412" name="Freeform 4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8413" name="Text Box 45"/>
              <p:cNvSpPr txBox="1">
                <a:spLocks noChangeArrowheads="1"/>
              </p:cNvSpPr>
              <p:nvPr/>
            </p:nvSpPr>
            <p:spPr bwMode="gray">
              <a:xfrm>
                <a:off x="4533" y="3251"/>
                <a:ext cx="377" cy="3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58414" name="Group 46"/>
            <p:cNvGrpSpPr>
              <a:grpSpLocks/>
            </p:cNvGrpSpPr>
            <p:nvPr/>
          </p:nvGrpSpPr>
          <p:grpSpPr bwMode="auto">
            <a:xfrm>
              <a:off x="0" y="1588"/>
              <a:ext cx="2934" cy="590"/>
              <a:chOff x="0" y="1666"/>
              <a:chExt cx="4028" cy="806"/>
            </a:xfrm>
          </p:grpSpPr>
          <p:sp>
            <p:nvSpPr>
              <p:cNvPr id="58415" name="Rectangle 47"/>
              <p:cNvSpPr>
                <a:spLocks noChangeArrowheads="1"/>
              </p:cNvSpPr>
              <p:nvPr/>
            </p:nvSpPr>
            <p:spPr bwMode="gray">
              <a:xfrm>
                <a:off x="0" y="1868"/>
                <a:ext cx="3478" cy="576"/>
              </a:xfrm>
              <a:prstGeom prst="rect">
                <a:avLst/>
              </a:prstGeom>
              <a:gradFill rotWithShape="1">
                <a:gsLst>
                  <a:gs pos="0">
                    <a:srgbClr val="418AEB">
                      <a:gamma/>
                      <a:tint val="0"/>
                      <a:invGamma/>
                    </a:srgbClr>
                  </a:gs>
                  <a:gs pos="100000">
                    <a:srgbClr val="418AE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3217" y="1666"/>
                <a:ext cx="811" cy="806"/>
                <a:chOff x="3938" y="1968"/>
                <a:chExt cx="430" cy="437"/>
              </a:xfrm>
            </p:grpSpPr>
            <p:grpSp>
              <p:nvGrpSpPr>
                <p:cNvPr id="58417" name="Group 49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58418" name="Oval 5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4996E3">
                          <a:gamma/>
                          <a:shade val="3019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419" name="Freeform 5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8420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4054" y="2028"/>
                  <a:ext cx="190" cy="2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B</a:t>
                  </a:r>
                </a:p>
              </p:txBody>
            </p:sp>
          </p:grpSp>
        </p:grpSp>
        <p:grpSp>
          <p:nvGrpSpPr>
            <p:cNvPr id="58421" name="Group 53"/>
            <p:cNvGrpSpPr>
              <a:grpSpLocks/>
            </p:cNvGrpSpPr>
            <p:nvPr/>
          </p:nvGrpSpPr>
          <p:grpSpPr bwMode="auto">
            <a:xfrm>
              <a:off x="0" y="2124"/>
              <a:ext cx="3323" cy="593"/>
              <a:chOff x="0" y="2426"/>
              <a:chExt cx="4563" cy="811"/>
            </a:xfrm>
          </p:grpSpPr>
          <p:sp>
            <p:nvSpPr>
              <p:cNvPr id="58422" name="Rectangle 54"/>
              <p:cNvSpPr>
                <a:spLocks noChangeArrowheads="1"/>
              </p:cNvSpPr>
              <p:nvPr/>
            </p:nvSpPr>
            <p:spPr bwMode="gray">
              <a:xfrm>
                <a:off x="0" y="2660"/>
                <a:ext cx="4240" cy="577"/>
              </a:xfrm>
              <a:prstGeom prst="rect">
                <a:avLst/>
              </a:prstGeom>
              <a:gradFill rotWithShape="1">
                <a:gsLst>
                  <a:gs pos="0">
                    <a:srgbClr val="56B0CC">
                      <a:gamma/>
                      <a:tint val="0"/>
                      <a:invGamma/>
                    </a:srgbClr>
                  </a:gs>
                  <a:gs pos="100000">
                    <a:srgbClr val="56B0CC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8423" name="Group 55"/>
              <p:cNvGrpSpPr>
                <a:grpSpLocks/>
              </p:cNvGrpSpPr>
              <p:nvPr/>
            </p:nvGrpSpPr>
            <p:grpSpPr bwMode="auto">
              <a:xfrm>
                <a:off x="3744" y="2426"/>
                <a:ext cx="819" cy="811"/>
                <a:chOff x="3552" y="3339"/>
                <a:chExt cx="412" cy="392"/>
              </a:xfrm>
            </p:grpSpPr>
            <p:grpSp>
              <p:nvGrpSpPr>
                <p:cNvPr id="58424" name="Group 56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58425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6B0CC"/>
                      </a:gs>
                      <a:gs pos="100000">
                        <a:srgbClr val="56B0CC">
                          <a:gamma/>
                          <a:shade val="24314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426" name="Freeform 5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56B0CC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8427" name="Text Box 59"/>
                <p:cNvSpPr txBox="1">
                  <a:spLocks noChangeArrowheads="1"/>
                </p:cNvSpPr>
                <p:nvPr/>
              </p:nvSpPr>
              <p:spPr bwMode="gray">
                <a:xfrm>
                  <a:off x="3692" y="3360"/>
                  <a:ext cx="177" cy="1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</p:txBody>
            </p:sp>
          </p:grpSp>
        </p:grpSp>
        <p:grpSp>
          <p:nvGrpSpPr>
            <p:cNvPr id="58428" name="Group 60"/>
            <p:cNvGrpSpPr>
              <a:grpSpLocks/>
            </p:cNvGrpSpPr>
            <p:nvPr/>
          </p:nvGrpSpPr>
          <p:grpSpPr bwMode="auto">
            <a:xfrm>
              <a:off x="0" y="1037"/>
              <a:ext cx="2589" cy="587"/>
              <a:chOff x="0" y="864"/>
              <a:chExt cx="3553" cy="802"/>
            </a:xfrm>
          </p:grpSpPr>
          <p:sp>
            <p:nvSpPr>
              <p:cNvPr id="58429" name="Rectangle 61"/>
              <p:cNvSpPr>
                <a:spLocks noChangeArrowheads="1"/>
              </p:cNvSpPr>
              <p:nvPr/>
            </p:nvSpPr>
            <p:spPr bwMode="gray">
              <a:xfrm>
                <a:off x="0" y="1084"/>
                <a:ext cx="3147" cy="576"/>
              </a:xfrm>
              <a:prstGeom prst="rect">
                <a:avLst/>
              </a:prstGeom>
              <a:gradFill rotWithShape="1">
                <a:gsLst>
                  <a:gs pos="0">
                    <a:srgbClr val="E98931">
                      <a:gamma/>
                      <a:tint val="0"/>
                      <a:invGamma/>
                    </a:srgbClr>
                  </a:gs>
                  <a:gs pos="100000">
                    <a:srgbClr val="E98931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8430" name="Group 62"/>
              <p:cNvGrpSpPr>
                <a:grpSpLocks/>
              </p:cNvGrpSpPr>
              <p:nvPr/>
            </p:nvGrpSpPr>
            <p:grpSpPr bwMode="auto">
              <a:xfrm>
                <a:off x="2734" y="864"/>
                <a:ext cx="819" cy="802"/>
                <a:chOff x="1488" y="1968"/>
                <a:chExt cx="432" cy="432"/>
              </a:xfrm>
            </p:grpSpPr>
            <p:grpSp>
              <p:nvGrpSpPr>
                <p:cNvPr id="58431" name="Group 63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58432" name="Oval 6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433" name="Freeform 6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8434" name="Text Box 66"/>
                <p:cNvSpPr txBox="1">
                  <a:spLocks noChangeArrowheads="1"/>
                </p:cNvSpPr>
                <p:nvPr/>
              </p:nvSpPr>
              <p:spPr bwMode="gray">
                <a:xfrm>
                  <a:off x="1618" y="2016"/>
                  <a:ext cx="192" cy="21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A</a:t>
                  </a:r>
                </a:p>
              </p:txBody>
            </p:sp>
          </p:grpSp>
        </p:grpSp>
        <p:sp>
          <p:nvSpPr>
            <p:cNvPr id="58435" name="Text Box 67"/>
            <p:cNvSpPr txBox="1">
              <a:spLocks noChangeArrowheads="1"/>
            </p:cNvSpPr>
            <p:nvPr/>
          </p:nvSpPr>
          <p:spPr bwMode="gray">
            <a:xfrm>
              <a:off x="0" y="1125"/>
              <a:ext cx="198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ru-RU" sz="1400" dirty="0" smtClean="0">
                  <a:solidFill>
                    <a:srgbClr val="000099"/>
                  </a:solidFill>
                </a:rPr>
                <a:t>Формирование  успешного профессионального будущего уже в школьные годы</a:t>
              </a:r>
              <a:endParaRPr lang="ru-RU" sz="1400" dirty="0">
                <a:solidFill>
                  <a:srgbClr val="000099"/>
                </a:solidFill>
              </a:endParaRPr>
            </a:p>
          </p:txBody>
        </p:sp>
        <p:sp>
          <p:nvSpPr>
            <p:cNvPr id="58436" name="Text Box 68"/>
            <p:cNvSpPr txBox="1">
              <a:spLocks noChangeArrowheads="1"/>
            </p:cNvSpPr>
            <p:nvPr/>
          </p:nvSpPr>
          <p:spPr bwMode="gray">
            <a:xfrm>
              <a:off x="0" y="1663"/>
              <a:ext cx="243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ru-RU" sz="1400" dirty="0" smtClean="0"/>
                <a:t>Оценка личного потенциала, помочь увидеть зоны собственного развития, сформировать нестандартное предпринимательское мышление.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58437" name="Text Box 69"/>
            <p:cNvSpPr txBox="1">
              <a:spLocks noChangeArrowheads="1"/>
            </p:cNvSpPr>
            <p:nvPr/>
          </p:nvSpPr>
          <p:spPr bwMode="gray">
            <a:xfrm>
              <a:off x="0" y="2302"/>
              <a:ext cx="279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ru-RU" sz="1400" dirty="0" smtClean="0">
                  <a:solidFill>
                    <a:srgbClr val="FF0000"/>
                  </a:solidFill>
                </a:rPr>
                <a:t>Формирование ключевых предпринимательских навыков, опыта публичных выступлений, отстаивания своих позиций</a:t>
              </a:r>
            </a:p>
          </p:txBody>
        </p:sp>
        <p:sp>
          <p:nvSpPr>
            <p:cNvPr id="58438" name="Text Box 70"/>
            <p:cNvSpPr txBox="1">
              <a:spLocks noChangeArrowheads="1"/>
            </p:cNvSpPr>
            <p:nvPr/>
          </p:nvSpPr>
          <p:spPr bwMode="gray">
            <a:xfrm>
              <a:off x="90" y="2854"/>
              <a:ext cx="288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ru-RU" sz="1600" dirty="0" smtClean="0">
                  <a:solidFill>
                    <a:srgbClr val="7030A0"/>
                  </a:solidFill>
                </a:rPr>
                <a:t>Формирование у слушателей навыков </a:t>
              </a:r>
              <a:r>
                <a:rPr lang="ru-RU" sz="1600" dirty="0" smtClean="0"/>
                <a:t>разработки бизнес-плана, образования собственной команды….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  <p:sp>
          <p:nvSpPr>
            <p:cNvPr id="58439" name="AutoShape 71"/>
            <p:cNvSpPr>
              <a:spLocks noChangeArrowheads="1"/>
            </p:cNvSpPr>
            <p:nvPr/>
          </p:nvSpPr>
          <p:spPr bwMode="gray">
            <a:xfrm>
              <a:off x="3434" y="1008"/>
              <a:ext cx="2236" cy="1332"/>
            </a:xfrm>
            <a:prstGeom prst="wedgeRoundRectCallout">
              <a:avLst>
                <a:gd name="adj1" fmla="val -44759"/>
                <a:gd name="adj2" fmla="val 84694"/>
                <a:gd name="adj3" fmla="val 16667"/>
              </a:avLst>
            </a:prstGeom>
            <a:gradFill rotWithShape="1">
              <a:gsLst>
                <a:gs pos="0">
                  <a:srgbClr val="63ECEF"/>
                </a:gs>
                <a:gs pos="100000">
                  <a:srgbClr val="63ECE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500958" y="6000768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0" name="Содержимое 3"/>
          <p:cNvGraphicFramePr>
            <a:graphicFrameLocks/>
          </p:cNvGraphicFramePr>
          <p:nvPr/>
        </p:nvGraphicFramePr>
        <p:xfrm>
          <a:off x="5857884" y="1785926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C:\Documents and Settings\User\Local Settings\Temporary Internet Files\Content.Word\IMG_20151017_1753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66" y="3861048"/>
            <a:ext cx="3071834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C:\Documents and Settings\User\Local Settings\Temporary Internet Files\Content.Word\IMG_20151017_180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71678"/>
            <a:ext cx="4593122" cy="38055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Picture 2" descr="C:\Documents and Settings\Администратор\Рабочий стол\IMG_20160407_122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57586" cy="285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0"/>
            <a:ext cx="6934200" cy="1000108"/>
          </a:xfrm>
        </p:spPr>
        <p:txBody>
          <a:bodyPr/>
          <a:lstStyle/>
          <a:p>
            <a:pPr algn="ctr"/>
            <a:r>
              <a:rPr kumimoji="1" lang="ru-RU" sz="2000" dirty="0" smtClean="0">
                <a:ln>
                  <a:solidFill>
                    <a:srgbClr val="990000"/>
                  </a:solidFill>
                </a:ln>
                <a:solidFill>
                  <a:srgbClr val="C00000"/>
                </a:solidFill>
                <a:latin typeface="Arial" charset="0"/>
              </a:rPr>
              <a:t>ВЫ  УЗНАЕТЕ, ЧТО ТАКОЕ…</a:t>
            </a:r>
            <a:endParaRPr lang="en-US" sz="2000" dirty="0"/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179512" y="928670"/>
            <a:ext cx="8712967" cy="5380650"/>
            <a:chOff x="773" y="1177"/>
            <a:chExt cx="4315" cy="2772"/>
          </a:xfrm>
        </p:grpSpPr>
        <p:sp>
          <p:nvSpPr>
            <p:cNvPr id="39" name="Oval 9"/>
            <p:cNvSpPr>
              <a:spLocks noChangeArrowheads="1"/>
            </p:cNvSpPr>
            <p:nvPr/>
          </p:nvSpPr>
          <p:spPr bwMode="gray">
            <a:xfrm rot="20056323">
              <a:off x="3724" y="3091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2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29" name="Oval 5"/>
            <p:cNvSpPr>
              <a:spLocks noChangeArrowheads="1"/>
            </p:cNvSpPr>
            <p:nvPr/>
          </p:nvSpPr>
          <p:spPr bwMode="gray">
            <a:xfrm rot="20056323">
              <a:off x="2876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0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1" name="Oval 7"/>
            <p:cNvSpPr>
              <a:spLocks noChangeArrowheads="1"/>
            </p:cNvSpPr>
            <p:nvPr/>
          </p:nvSpPr>
          <p:spPr bwMode="gray">
            <a:xfrm rot="20056323">
              <a:off x="1872" y="3621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2" name="Oval 8"/>
            <p:cNvSpPr>
              <a:spLocks noChangeArrowheads="1"/>
            </p:cNvSpPr>
            <p:nvPr/>
          </p:nvSpPr>
          <p:spPr bwMode="gray">
            <a:xfrm rot="-1543677">
              <a:off x="3456" y="31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3" name="Oval 9"/>
            <p:cNvSpPr>
              <a:spLocks noChangeArrowheads="1"/>
            </p:cNvSpPr>
            <p:nvPr/>
          </p:nvSpPr>
          <p:spPr bwMode="gray">
            <a:xfrm rot="20056323">
              <a:off x="1344" y="2495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4" name="Oval 10"/>
            <p:cNvSpPr>
              <a:spLocks noChangeArrowheads="1"/>
            </p:cNvSpPr>
            <p:nvPr/>
          </p:nvSpPr>
          <p:spPr bwMode="gray">
            <a:xfrm>
              <a:off x="2316" y="1177"/>
              <a:ext cx="923" cy="9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7835" name="Oval 11"/>
            <p:cNvSpPr>
              <a:spLocks noChangeArrowheads="1"/>
            </p:cNvSpPr>
            <p:nvPr/>
          </p:nvSpPr>
          <p:spPr bwMode="gray">
            <a:xfrm>
              <a:off x="773" y="1882"/>
              <a:ext cx="945" cy="9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7836" name="Oval 12"/>
            <p:cNvSpPr>
              <a:spLocks noChangeArrowheads="1"/>
            </p:cNvSpPr>
            <p:nvPr/>
          </p:nvSpPr>
          <p:spPr bwMode="gray">
            <a:xfrm>
              <a:off x="1250" y="3050"/>
              <a:ext cx="962" cy="89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7837" name="Oval 13"/>
            <p:cNvSpPr>
              <a:spLocks noChangeArrowheads="1"/>
            </p:cNvSpPr>
            <p:nvPr/>
          </p:nvSpPr>
          <p:spPr bwMode="gray">
            <a:xfrm>
              <a:off x="3128" y="2399"/>
              <a:ext cx="1025" cy="100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7838" name="Oval 14"/>
            <p:cNvSpPr>
              <a:spLocks noChangeArrowheads="1"/>
            </p:cNvSpPr>
            <p:nvPr/>
          </p:nvSpPr>
          <p:spPr bwMode="gray">
            <a:xfrm>
              <a:off x="4072" y="1206"/>
              <a:ext cx="915" cy="90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gray">
            <a:xfrm>
              <a:off x="877" y="2066"/>
              <a:ext cx="842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ru-RU" sz="1200" b="1" dirty="0" smtClean="0">
                  <a:solidFill>
                    <a:schemeClr val="bg1"/>
                  </a:solidFill>
                </a:rPr>
                <a:t>новые бизнес - идеи</a:t>
              </a:r>
            </a:p>
            <a:p>
              <a:pPr algn="ctr" eaLnBrk="0" hangingPunct="0"/>
              <a:endParaRPr lang="en-US" sz="1200" b="1" dirty="0">
                <a:solidFill>
                  <a:srgbClr val="FBF0AB"/>
                </a:solidFill>
                <a:latin typeface="Verdana" pitchFamily="34" charset="0"/>
              </a:endParaRPr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gray">
            <a:xfrm>
              <a:off x="2403" y="1365"/>
              <a:ext cx="79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 smtClean="0">
                  <a:solidFill>
                    <a:schemeClr val="bg1"/>
                  </a:solidFill>
                </a:rPr>
                <a:t>исследование рынка и конкурентов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gray">
            <a:xfrm>
              <a:off x="4028" y="1446"/>
              <a:ext cx="958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/>
              <a:r>
                <a:rPr lang="ru-RU" sz="1400" b="1" dirty="0" smtClean="0">
                  <a:solidFill>
                    <a:schemeClr val="bg1"/>
                  </a:solidFill>
                </a:rPr>
                <a:t>Постановка</a:t>
              </a:r>
            </a:p>
            <a:p>
              <a:pPr lvl="0" algn="ctr"/>
              <a:r>
                <a:rPr lang="ru-RU" sz="1400" b="1" dirty="0" smtClean="0">
                  <a:solidFill>
                    <a:schemeClr val="bg1"/>
                  </a:solidFill>
                </a:rPr>
                <a:t> целей и</a:t>
              </a:r>
            </a:p>
            <a:p>
              <a:pPr lvl="0" algn="ctr"/>
              <a:r>
                <a:rPr lang="ru-RU" sz="1400" b="1" dirty="0" smtClean="0">
                  <a:solidFill>
                    <a:schemeClr val="bg1"/>
                  </a:solidFill>
                </a:rPr>
                <a:t> тайм - менеджмент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7843" name="Text Box 19"/>
            <p:cNvSpPr txBox="1">
              <a:spLocks noChangeArrowheads="1"/>
            </p:cNvSpPr>
            <p:nvPr/>
          </p:nvSpPr>
          <p:spPr bwMode="gray">
            <a:xfrm>
              <a:off x="1377" y="3233"/>
              <a:ext cx="71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финансы</a:t>
              </a:r>
              <a:endParaRPr lang="en-US" sz="1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24" name="Text Box 17"/>
          <p:cNvSpPr txBox="1">
            <a:spLocks noChangeArrowheads="1"/>
          </p:cNvSpPr>
          <p:nvPr/>
        </p:nvSpPr>
        <p:spPr bwMode="gray">
          <a:xfrm>
            <a:off x="5292080" y="4005064"/>
            <a:ext cx="1406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B050"/>
                </a:solidFill>
              </a:rPr>
              <a:t>эффективная</a:t>
            </a:r>
          </a:p>
          <a:p>
            <a:pPr lvl="0" algn="ctr"/>
            <a:r>
              <a:rPr lang="ru-RU" sz="1400" b="1" dirty="0" smtClean="0">
                <a:solidFill>
                  <a:srgbClr val="00B050"/>
                </a:solidFill>
              </a:rPr>
              <a:t>реклама</a:t>
            </a:r>
            <a:endParaRPr lang="ru-RU" sz="1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ВЫ  НАУЧИТЕСЬ…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357313"/>
            <a:ext cx="4191000" cy="685800"/>
          </a:xfrm>
        </p:spPr>
        <p:txBody>
          <a:bodyPr/>
          <a:lstStyle/>
          <a:p>
            <a:pPr>
              <a:buFont typeface="Wingdings 2" pitchFamily="18" charset="2"/>
              <a:buBlip>
                <a:blip r:embed="rId2"/>
              </a:buBlip>
            </a:pPr>
            <a:r>
              <a:rPr lang="ru-RU" sz="2400" b="1" i="1" dirty="0" smtClean="0">
                <a:solidFill>
                  <a:srgbClr val="000099"/>
                </a:solidFill>
              </a:rPr>
              <a:t>Основам делового этикета</a:t>
            </a:r>
          </a:p>
        </p:txBody>
      </p:sp>
      <p:sp>
        <p:nvSpPr>
          <p:cNvPr id="18436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343400" cy="4724400"/>
          </a:xfrm>
        </p:spPr>
        <p:txBody>
          <a:bodyPr/>
          <a:lstStyle/>
          <a:p>
            <a:pPr>
              <a:buFont typeface="Wingdings 2" pitchFamily="18" charset="2"/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99"/>
                </a:solidFill>
              </a:rPr>
              <a:t>Находить открывающиеся коммерческие возможности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6984776" cy="394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07904" y="2780928"/>
            <a:ext cx="2160240" cy="2800767"/>
          </a:xfrm>
          <a:prstGeom prst="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99"/>
                </a:solidFill>
              </a:rPr>
              <a:t>Путь к  настоящей СВОБОДЕ начинается с поиска ответов на вопросы: Кто Я? Какими талантами я обладаю? Как увеличить свою силу? Как управлять своим развитием и собой?</a:t>
            </a:r>
            <a:endParaRPr lang="ru-RU" sz="1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Схема 24"/>
          <p:cNvGraphicFramePr/>
          <p:nvPr/>
        </p:nvGraphicFramePr>
        <p:xfrm>
          <a:off x="142844" y="4077072"/>
          <a:ext cx="885831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259632" y="4293096"/>
            <a:ext cx="70723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Образовательные модули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6588224" y="692696"/>
            <a:ext cx="1322321" cy="2337505"/>
            <a:chOff x="6215074" y="857232"/>
            <a:chExt cx="1322321" cy="2337505"/>
          </a:xfrm>
        </p:grpSpPr>
        <p:sp>
          <p:nvSpPr>
            <p:cNvPr id="29" name="Выноска со стрелкой вниз 28"/>
            <p:cNvSpPr/>
            <p:nvPr/>
          </p:nvSpPr>
          <p:spPr>
            <a:xfrm rot="5400000">
              <a:off x="5510218" y="1562088"/>
              <a:ext cx="2276492" cy="866780"/>
            </a:xfrm>
            <a:prstGeom prst="downArrow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5955806" y="1613147"/>
              <a:ext cx="2286016" cy="8771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/>
                <a:t>Стратегия развития Ямало-Ненецкого автономного округа</a:t>
              </a:r>
            </a:p>
            <a:p>
              <a:pPr algn="ctr"/>
              <a:endParaRPr lang="ru-RU" sz="1200" b="1" dirty="0"/>
            </a:p>
          </p:txBody>
        </p:sp>
      </p:grpSp>
      <p:grpSp>
        <p:nvGrpSpPr>
          <p:cNvPr id="3" name="Группа 32"/>
          <p:cNvGrpSpPr/>
          <p:nvPr/>
        </p:nvGrpSpPr>
        <p:grpSpPr>
          <a:xfrm>
            <a:off x="1403648" y="836712"/>
            <a:ext cx="950717" cy="2214578"/>
            <a:chOff x="2049647" y="928670"/>
            <a:chExt cx="950717" cy="2214578"/>
          </a:xfrm>
        </p:grpSpPr>
        <p:sp>
          <p:nvSpPr>
            <p:cNvPr id="16" name="Выноска со стрелкой вниз 15"/>
            <p:cNvSpPr/>
            <p:nvPr/>
          </p:nvSpPr>
          <p:spPr>
            <a:xfrm rot="16200000">
              <a:off x="1428728" y="1571612"/>
              <a:ext cx="2214578" cy="928694"/>
            </a:xfrm>
            <a:prstGeom prst="downArrow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265524" y="1712793"/>
              <a:ext cx="221457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Государственная политика в сфере образования</a:t>
              </a:r>
              <a:endParaRPr lang="ru-RU" sz="12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28992" y="3143248"/>
            <a:ext cx="2357454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thinThick">
            <a:solidFill>
              <a:srgbClr val="0070C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Цели  Программы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500562" y="2857496"/>
            <a:ext cx="214314" cy="28575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500562" y="3357562"/>
            <a:ext cx="214314" cy="21431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499992" y="3789040"/>
            <a:ext cx="214314" cy="28575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gray">
          <a:xfrm>
            <a:off x="1285852" y="0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ПРОГРАММЫ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0958" y="6000768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04664"/>
            <a:ext cx="4392488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228184" cy="1000132"/>
          </a:xfrm>
        </p:spPr>
        <p:txBody>
          <a:bodyPr/>
          <a:lstStyle/>
          <a:p>
            <a:pPr algn="ctr"/>
            <a:r>
              <a:rPr lang="ru-RU" dirty="0" smtClean="0"/>
              <a:t>Как будем работать</a:t>
            </a:r>
            <a:endParaRPr lang="en-US" dirty="0"/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895600" y="1752600"/>
            <a:ext cx="3197225" cy="3033713"/>
            <a:chOff x="1872" y="1824"/>
            <a:chExt cx="2014" cy="1911"/>
          </a:xfrm>
        </p:grpSpPr>
        <p:sp>
          <p:nvSpPr>
            <p:cNvPr id="46084" name="AutoShape 4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5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6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9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6093" name="AutoShape 13"/>
          <p:cNvSpPr>
            <a:spLocks noChangeArrowheads="1"/>
          </p:cNvSpPr>
          <p:nvPr/>
        </p:nvSpPr>
        <p:spPr bwMode="gray">
          <a:xfrm>
            <a:off x="214282" y="3643314"/>
            <a:ext cx="2857520" cy="128588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gray">
          <a:xfrm>
            <a:off x="214282" y="2571744"/>
            <a:ext cx="2714644" cy="118110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gray">
          <a:xfrm>
            <a:off x="214282" y="1428736"/>
            <a:ext cx="2928958" cy="12525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gray">
          <a:xfrm>
            <a:off x="5929322" y="3857628"/>
            <a:ext cx="2928958" cy="118110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gray">
          <a:xfrm>
            <a:off x="6072198" y="2643182"/>
            <a:ext cx="2857520" cy="132398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gray">
          <a:xfrm>
            <a:off x="5929322" y="1428736"/>
            <a:ext cx="3000396" cy="135732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gray">
          <a:xfrm>
            <a:off x="3571868" y="2819400"/>
            <a:ext cx="189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99"/>
                </a:solidFill>
              </a:rPr>
              <a:t>Программа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1403648" y="4869160"/>
            <a:ext cx="5544616" cy="144016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 Тренинги - это форма работы,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 которая разгружает мозг от школьных уроков,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 настраивает на позитив,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 повышает самооценку и работоспособность.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 Появляются цели и ориентиры,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 мотивация, интерес быть впереди и </a:t>
            </a:r>
            <a:r>
              <a:rPr lang="ru-RU" sz="1600" dirty="0" smtClean="0">
                <a:solidFill>
                  <a:srgbClr val="C00000"/>
                </a:solidFill>
              </a:rPr>
              <a:t>везде</a:t>
            </a:r>
            <a:r>
              <a:rPr lang="ru-RU" sz="1600" dirty="0" smtClean="0">
                <a:solidFill>
                  <a:schemeClr val="bg1"/>
                </a:solidFill>
              </a:rPr>
              <a:t> успевать</a:t>
            </a:r>
            <a:r>
              <a:rPr lang="ru-RU" sz="1600" dirty="0" smtClean="0"/>
              <a:t>.</a:t>
            </a:r>
            <a:endParaRPr lang="en-US" sz="16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gray">
          <a:xfrm>
            <a:off x="568141" y="1740747"/>
            <a:ext cx="23091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Встречи с 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предпринимателями</a:t>
            </a:r>
          </a:p>
          <a:p>
            <a:pPr algn="ctr" eaLnBrk="0" hangingPunct="0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gray">
          <a:xfrm>
            <a:off x="571472" y="3000372"/>
            <a:ext cx="2000264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 smtClean="0"/>
              <a:t>Po</a:t>
            </a:r>
            <a:r>
              <a:rPr lang="ru-RU" sz="1600" dirty="0" err="1" smtClean="0"/>
              <a:t>werPoint</a:t>
            </a:r>
            <a:r>
              <a:rPr lang="ru-RU" sz="1600" dirty="0" smtClean="0"/>
              <a:t>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презентации,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репортажи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gray">
          <a:xfrm>
            <a:off x="285721" y="3929067"/>
            <a:ext cx="270210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Тренинги, деловые игры, решение практических ситуаций</a:t>
            </a:r>
          </a:p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 </a:t>
            </a:r>
          </a:p>
          <a:p>
            <a:pPr lvl="0">
              <a:spcAft>
                <a:spcPts val="0"/>
              </a:spcAft>
            </a:pPr>
            <a:endParaRPr lang="ru-RU" dirty="0"/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gray">
          <a:xfrm>
            <a:off x="6535399" y="1857364"/>
            <a:ext cx="2147768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Привлечение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к преподаванию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действующих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предпринимателей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gray">
          <a:xfrm>
            <a:off x="6293300" y="3000372"/>
            <a:ext cx="24013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600" dirty="0" smtClean="0"/>
              <a:t>Целенаправленность и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ru-RU" sz="1600" dirty="0" smtClean="0"/>
              <a:t>достоверность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dirty="0" smtClean="0"/>
              <a:t>предлагаемых для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dirty="0" smtClean="0"/>
              <a:t> освоения сведений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gray">
          <a:xfrm>
            <a:off x="6516216" y="4293096"/>
            <a:ext cx="22145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/>
              <a:t>Мастер-классы</a:t>
            </a:r>
          </a:p>
          <a:p>
            <a:pPr algn="ctr" eaLnBrk="0" hangingPunct="0"/>
            <a:r>
              <a:rPr lang="ru-RU" sz="1200" dirty="0" smtClean="0"/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00958" y="6000768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28" name="Picture 2" descr="C:\Documents and Settings\Администратор\Рабочий стол\IMG_20160305_181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3600400" cy="4104456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1214422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</a:rPr>
              <a:t>… </a:t>
            </a:r>
            <a:r>
              <a:rPr lang="ru-RU" sz="2400" b="1" dirty="0" smtClean="0"/>
              <a:t>Результаты первого года обучения:</a:t>
            </a:r>
            <a:endParaRPr lang="ru-RU" sz="2400" dirty="0" smtClean="0"/>
          </a:p>
          <a:p>
            <a:pPr lvl="0"/>
            <a:r>
              <a:rPr lang="ru-RU" sz="2400" dirty="0" smtClean="0"/>
              <a:t>Знание стратегий успешных </a:t>
            </a:r>
            <a:r>
              <a:rPr lang="ru-RU" sz="2400" dirty="0" err="1" smtClean="0"/>
              <a:t>ТОП-менеджеров</a:t>
            </a:r>
            <a:r>
              <a:rPr lang="ru-RU" sz="2400" dirty="0" smtClean="0"/>
              <a:t> и бизнесменов</a:t>
            </a:r>
          </a:p>
          <a:p>
            <a:pPr lvl="0"/>
            <a:r>
              <a:rPr lang="ru-RU" sz="2400" dirty="0" smtClean="0"/>
              <a:t>Базовые навыки управления и лидерства</a:t>
            </a:r>
          </a:p>
          <a:p>
            <a:pPr lvl="0"/>
            <a:r>
              <a:rPr lang="ru-RU" sz="2400" dirty="0" smtClean="0"/>
              <a:t>Навык ведения деловых коммуникаций</a:t>
            </a:r>
          </a:p>
          <a:p>
            <a:pPr lvl="0"/>
            <a:r>
              <a:rPr lang="ru-RU" sz="2400" dirty="0" smtClean="0"/>
              <a:t>Навыки позиционирования</a:t>
            </a:r>
          </a:p>
          <a:p>
            <a:pPr algn="just"/>
            <a:endParaRPr lang="ru-RU" b="1" i="1" dirty="0" smtClean="0">
              <a:solidFill>
                <a:srgbClr val="000099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00958" y="6000768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28572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 ИТОГЕ…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253138"/>
              </p:ext>
            </p:extLst>
          </p:nvPr>
        </p:nvGraphicFramePr>
        <p:xfrm>
          <a:off x="2411760" y="3645024"/>
          <a:ext cx="3357563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Слайд" r:id="rId4" imgW="4301592" imgH="3226206" progId="PowerPoint.Slide.12">
                  <p:embed/>
                </p:oleObj>
              </mc:Choice>
              <mc:Fallback>
                <p:oleObj name="Слайд" r:id="rId4" imgW="4301592" imgH="3226206" progId="PowerPoint.Slide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645024"/>
                        <a:ext cx="3357563" cy="233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Edit your company slogan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624736" cy="367240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Результаты второго года обучения: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1400" dirty="0" smtClean="0"/>
              <a:t>Готовый бизнес-план по реализации </a:t>
            </a:r>
            <a:r>
              <a:rPr lang="ru-RU" sz="1400" dirty="0" err="1" smtClean="0"/>
              <a:t>бизнес-идеи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Знание профессиональных инструментов, их отработка на примере своей </a:t>
            </a:r>
            <a:r>
              <a:rPr lang="ru-RU" sz="1400" dirty="0" err="1" smtClean="0"/>
              <a:t>бизнес-идеи</a:t>
            </a:r>
            <a:r>
              <a:rPr lang="ru-RU" sz="1400" dirty="0" smtClean="0"/>
              <a:t>:</a:t>
            </a:r>
            <a:br>
              <a:rPr lang="ru-RU" sz="1400" dirty="0" smtClean="0"/>
            </a:br>
            <a:r>
              <a:rPr lang="ru-RU" sz="1400" dirty="0" smtClean="0"/>
              <a:t>Мониторинг рынка, анализ конкурентной среды</a:t>
            </a:r>
            <a:br>
              <a:rPr lang="ru-RU" sz="1400" dirty="0" smtClean="0"/>
            </a:br>
            <a:r>
              <a:rPr lang="ru-RU" sz="1400" dirty="0" smtClean="0"/>
              <a:t>Разработка методов продвижения</a:t>
            </a:r>
            <a:br>
              <a:rPr lang="ru-RU" sz="1400" dirty="0" smtClean="0"/>
            </a:br>
            <a:r>
              <a:rPr lang="ru-RU" sz="1400" dirty="0" err="1" smtClean="0"/>
              <a:t>Бюджетирование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Навык работы в проектной команде, влияя на ее развитие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40466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 ИТОГЕ…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084168" y="4797152"/>
          <a:ext cx="3059832" cy="206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Слайд" r:id="rId4" imgW="4301592" imgH="3226206" progId="PowerPoint.Slide.12">
                  <p:embed/>
                </p:oleObj>
              </mc:Choice>
              <mc:Fallback>
                <p:oleObj name="Слайд" r:id="rId4" imgW="4301592" imgH="322620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797152"/>
                        <a:ext cx="3059832" cy="2060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38">
  <a:themeElements>
    <a:clrScheme name="Тема Offic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</Template>
  <TotalTime>846</TotalTime>
  <Words>374</Words>
  <Application>Microsoft Office PowerPoint</Application>
  <PresentationFormat>Экран (4:3)</PresentationFormat>
  <Paragraphs>96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38</vt:lpstr>
      <vt:lpstr>Слайд</vt:lpstr>
      <vt:lpstr>Презентация PowerPoint</vt:lpstr>
      <vt:lpstr>ЭТО НЕОБХОДИМО, ПОТОМУ ЧТО…</vt:lpstr>
      <vt:lpstr>Основные Цели мероприятий</vt:lpstr>
      <vt:lpstr>ВЫ  УЗНАЕТЕ, ЧТО ТАКОЕ…</vt:lpstr>
      <vt:lpstr>ВЫ  НАУЧИТЕСЬ…</vt:lpstr>
      <vt:lpstr>Презентация PowerPoint</vt:lpstr>
      <vt:lpstr>Как будем работать</vt:lpstr>
      <vt:lpstr>Презентация PowerPoint</vt:lpstr>
      <vt:lpstr>Результаты второго года обучения: Готовый бизнес-план по реализации бизнес-идеи Знание профессиональных инструментов, их отработка на примере своей бизнес-идеи: Мониторинг рынка, анализ конкурентной среды Разработка методов продвижения Бюджетирование Навык работы в проектной команде, влияя на ее развитие</vt:lpstr>
      <vt:lpstr>Презентация PowerPoint</vt:lpstr>
    </vt:vector>
  </TitlesOfParts>
  <Company>NovogradSoft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1</cp:lastModifiedBy>
  <cp:revision>183</cp:revision>
  <dcterms:created xsi:type="dcterms:W3CDTF">2015-06-17T15:41:07Z</dcterms:created>
  <dcterms:modified xsi:type="dcterms:W3CDTF">2016-09-14T07:17:00Z</dcterms:modified>
</cp:coreProperties>
</file>